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89"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72517" autoAdjust="0"/>
  </p:normalViewPr>
  <p:slideViewPr>
    <p:cSldViewPr snapToGrid="0" snapToObjects="1">
      <p:cViewPr varScale="1">
        <p:scale>
          <a:sx n="59" d="100"/>
          <a:sy n="59" d="100"/>
        </p:scale>
        <p:origin x="1963"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2600" b="1" dirty="0"/>
            <a:t>Qual é o principal desafio colocado pela morosidade dos processos de assistência mútua especificamente no tocante à partilha de provas sob a forma eletrónica?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pt-PT" b="1" dirty="0">
              <a:solidFill>
                <a:schemeClr val="tx1"/>
              </a:solidFill>
            </a:rPr>
            <a:t>a) Atrasos no julgamento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pt-PT" b="1" dirty="0">
              <a:solidFill>
                <a:schemeClr val="tx1"/>
              </a:solidFill>
            </a:rPr>
            <a:t>b) A prova sob a forma eletrónica é volátil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pt-PT" b="1" dirty="0">
              <a:solidFill>
                <a:schemeClr val="tx1"/>
              </a:solidFill>
            </a:rPr>
            <a:t>c) Extenso trabalho administrativo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pt-PT" b="1" dirty="0">
              <a:solidFill>
                <a:schemeClr val="tx1"/>
              </a:solidFill>
            </a:rPr>
            <a:t>d) As provas sob a forma eletrónica não podem ser preservadas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pt-PT" sz="2600" b="1" dirty="0"/>
            <a:t>Qual é o principal desafio colocado pela morosidade dos processos de assistência mútua especificamente no tocante à partilha de provas sob a forma eletrónica?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pt-PT" b="1" dirty="0">
              <a:solidFill>
                <a:schemeClr val="tx1"/>
              </a:solidFill>
            </a:rPr>
            <a:t>a) Atrasos no julgamento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pt-PT" b="1" dirty="0">
              <a:solidFill>
                <a:srgbClr val="FF0000"/>
              </a:solidFill>
            </a:rPr>
            <a:t>b) A prova sob a forma eletrónica é volátil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pt-PT" b="1" dirty="0">
              <a:solidFill>
                <a:schemeClr val="tx1"/>
              </a:solidFill>
            </a:rPr>
            <a:t>c) Extenso trabalho administrativo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pt-PT" b="1" dirty="0">
              <a:solidFill>
                <a:schemeClr val="tx1"/>
              </a:solidFill>
            </a:rPr>
            <a:t>d) As provas sob a forma eletrónica não podem ser preservadas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pt-PT" sz="2600" b="1" kern="1200"/>
            <a:t>Qual é o principal desafio colocado pela morosidade dos processos de assistência mútua especificamente no tocante à partilha de provas sob a forma eletrónica?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a) Atrasos no julgamento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b) A prova sob a forma eletrónica é volátil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c) Extenso trabalho administrativo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d) As provas sob a forma eletrónica não podem ser preservadas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pt-PT" sz="2600" b="1" kern="1200"/>
            <a:t>Qual é o principal desafio colocado pela morosidade dos processos de assistência mútua especificamente no tocante à partilha de provas sob a forma eletrónica?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a) Atrasos no julgamento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rgbClr val="FF0000"/>
              </a:solidFill>
            </a:rPr>
            <a:t>b) A prova sob a forma eletrónica é volátil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c) Extenso trabalho administrativo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pt-PT" sz="2900" b="1" kern="1200">
              <a:solidFill>
                <a:schemeClr val="tx1"/>
              </a:solidFill>
            </a:rPr>
            <a:t>d) As provas sob a forma eletrónica não podem ser preservadas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10/5/2021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dirty="0"/>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dirty="0"/>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b) A prova sob a forma eletrónica é volátil</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identifica o segundo desafio associado à cooperação internacional em matéria de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sucintamente o desafio da língua. Os diferentes países têm as suas próprias línguas oficiais nas quais funcionam os seus sistemas jurídicos e que utilizam para processar os pedidos de assistência mútua. A seguinte ligação fornece alguma informação sobre diferentes línguas oficiais reconhecidas por diferentes países: https://en.wikipedia.org/wiki/List_of_official_languages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Ligação à imagem</a:t>
            </a:r>
            <a:r>
              <a:rPr lang="en-US" dirty="0"/>
              <a:t>: </a:t>
            </a:r>
            <a:r>
              <a:rPr lang="en-US" dirty="0">
                <a:hlinkClick r:id="rId3"/>
              </a:rPr>
              <a:t>https://www.shutterstock.com/image-vector/translation-icon-vector-1134316640</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dirty="0"/>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explica o desafio da língua – os sistemas jurídicos de diferentes países utilizam línguas diferentes. Um desafio conexo consiste no facto de alguns países apenas reconhecerem traduções realizadas através de tradutores aprovados ou juramentados, que, com frequência, têm de ser certificadas em notário ou de alguma forma autenticadas</a:t>
            </a:r>
            <a:r>
              <a:rPr lang="en-US" dirty="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dirty="0"/>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diferentes línguas faladas pelos maiores centros populacionais e pelas economias do mundo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dirty="0"/>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a solução para os desafios linguísticos associados à cooperação internacional em matéria de provas sob a forma eletrónica, ou seja, apresentar sempre os pedidos na língua dos países requeridos. Alguns países, por lei, só aceitam pedidos de assistência mútua numa língua específica. Uma Parte pode obter esta informação junto da rede 24/7 dessa Parte ou através de um manual de AJM, se disponível.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É importante não apenas que o pedido de assistência mútua seja apresentado na língua correta, mas que todos os documentos de apoio (por exemplo, relatórios policiais, pormenores da investigação, mandados) sejam igualmente traduzidos para a língua aceite pelo país requerido. Estas traduções devem cumprir todas as formalidades legais, como as relacionadas com a tradução (por exemplo, utilização de tradutores aprovados ou juramentados).</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dirty="0"/>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identifica o terceiro desafio associado à cooperação internacional em matéria de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sucintamente o desafio do tempo. Importa salientar que este desafio diz especificamente respeito ao desafio de ter diferentes fusos horários</a:t>
            </a:r>
            <a:r>
              <a:rPr lang="en-US" dirty="0"/>
              <a:t>.</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dirty="0"/>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Os crimes transnacionais podem ter lugar em diferentes partes do mundo – que podem não se encontrar nos mesmos fusos horários ou até no mesmo dia num determinado ponto. Tal pode representar um grande desafio, como será salientado nos slides seguintes</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dirty="0"/>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um exemplo de regiões com grandes diferenças horárias.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Wellington, Nova Zelândia e Havai, EUA têm diferenças horárias de 22 horas – o que significa que na maioria das horas de cada dia, a Nova Zelândia e o Havai têm datas diferentes</a:t>
            </a:r>
            <a:r>
              <a:rPr lang="en-US" dirty="0"/>
              <a:t>.</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dirty="0"/>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dirty="0">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razão pela qual os fusos horários representam um grande desafio reside no facto de a maioria das provas sob a forma eletrónica estar associada a uma marca temporal particular. Isto significa que um pedido de assistência mútua indica com frequência um prazo específico para os dados que se pretende obter. Por exemplo, uma Parte pode solicitar a outra Parte a preservação de dados informáticos armazenados que tenham sido comunicados num momento específico. Em caso de ambiguidade quanto ao fuso horário, é possível que a Parte requerida conserve os dados durante um período diferente e que os dados reais solicitados se percam.</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importância dos fusos horários é acentuada quando se trata de utilizar endereços IP para identificar suspeitos. É importante que o formador explique a diferença entre um endereço IP estático e um endereço IP dinâmico: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LcParen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Um endereço IP estático é quando um único endereço IP é atribuído de forma permanente a um único computador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lphaLcParenR"/>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Um endereço IP dinâmico é quando um endereço IP é atribuído a um cliente durante a sessão na Internet. O mesmo endereço IP pode ser reatribuído a um segundo cliente imediatamente depois do primeiro cliente se desligar.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que a hora e os fusos horários não são tão importantes para identificar pessoas que utilizam endereços IP estáticos, mas são extremamente importantes quando se trata de pessoas que utilizam endereços IP dinâmicos. Tal deve-se ao facto de a marca temporal errada poder conduzir à identificação da pessoa errada e à implicação de uma pessoa inocente.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 título de exemplo, o formador pode explicar o seguinte: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A Nova Zelândia envia um pedido de informação relativo a uma comunicação efetuada por uma pessoa no Havai na segunda-feira, às 12h00, hora de Wellington (domingo, 10h00 no Havai). Não menciona o fuso horário no seu pedido. O Estado respondente parte do princípio de que a hora especificada é a hora padrão do Havai e fornece essa informação. Isto leva a Nova Zelândia a identificar a pessoa errada</a:t>
            </a:r>
            <a:r>
              <a:rPr lang="en-US" altLang="en-US" b="0" dirty="0"/>
              <a:t>.</a:t>
            </a:r>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a solução para os desafios do tempo associados à cooperação internacional em matéria de provas sob a forma eletrónica – ou seja, especificar sempre o fuso horário com cada marca.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Além disso, como medida de precaução adicional, o Estado requerente deve evitar a indicação de diferentes fusos horários num único pedido (por exemplo, mencionando num local a hora normal da Nova Zelândia e noutro local da hora normal do Havai, uma vez que tal conduziria a problemas de comunicação.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Como boa prática, salvo solicitação em contrário do Estado requerido, é útil utilizar a tempo universal coordenado (UTC) ou o fuso horário do Estado requerido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dirty="0"/>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os objetivos desta sessão. Sublinha o que os participantes devem esperar aprender com os slides, podendo ainda informá-los de que regressarão a este slide no final da sessão para avaliar se os objetivos foram alcançados</a:t>
            </a:r>
            <a:r>
              <a:rPr lang="en-GB" sz="1200" dirty="0"/>
              <a:t>. </a:t>
            </a:r>
          </a:p>
          <a:p>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dirty="0"/>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identifica o quarto desafio associado à cooperação internacional em matéria de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sucintamente o desafio das diferentes tradições jurídicas. Este aspeto deve ser realçado como um dos maiores desafios para a cooperação internacional – tanto em termos gerais, como no que diz respeito às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Fonte de imagem</a:t>
            </a:r>
            <a:r>
              <a:rPr lang="en-US" dirty="0"/>
              <a:t>: </a:t>
            </a:r>
            <a:r>
              <a:rPr lang="en-US" dirty="0">
                <a:hlinkClick r:id="rId3"/>
              </a:rPr>
              <a:t>https://www.shutterstock.com/image-vector/world-map-color-bright-political-vector-1723875631</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dirty="0"/>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O formador pode utilizar este slide para apresentar as três principais tradições jurídicas existentes a nível mundial – a tradição do direito comum, a tradição do direito civil e a tradição do direito islâmico. O formador pode explicar que a maioria dos países adotou efetivamente um sistema jurídico híbrido, que combina uma ou mais tradições jurídicas.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100" dirty="0">
                <a:effectLst/>
                <a:latin typeface="Calibri" panose="020F0502020204030204" pitchFamily="34" charset="0"/>
                <a:ea typeface="Calibri" panose="020F0502020204030204" pitchFamily="34" charset="0"/>
                <a:cs typeface="Times New Roman" panose="02020603050405020304" pitchFamily="18" charset="0"/>
              </a:rPr>
              <a:t>O formador pode explicar que cada sistema jurídico será abordado em termos gerais, uma vez que as distinções entre os sistemas jurídicos colocam desafios significativos à racionalização da cooperação internacional – em particular porque os requisitos jurídicos em matéria de procedimentos e da admissibilidade variam entre sistemas jurídicos.</a:t>
            </a:r>
          </a:p>
          <a:p>
            <a:pPr>
              <a:lnSpc>
                <a:spcPct val="107000"/>
              </a:lnSpc>
              <a:spcAft>
                <a:spcPts val="800"/>
              </a:spcAft>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r>
              <a:rPr lang="pt-PT" sz="1100" b="1" dirty="0">
                <a:effectLst/>
                <a:latin typeface="Calibri" panose="020F0502020204030204" pitchFamily="34" charset="0"/>
                <a:ea typeface="Calibri" panose="020F0502020204030204" pitchFamily="34" charset="0"/>
                <a:cs typeface="Times New Roman" panose="02020603050405020304" pitchFamily="18" charset="0"/>
              </a:rPr>
              <a:t>Direito comum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Remonta à monarquia inglesa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 jurisprudência é de importância primordial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Sistema contraditório (os advogados apresentam acusações, interrogam testemunhas e pronunciam-se perante o juiz, podendo o juiz aplicar vias de recurso)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Alguns exemplos: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Reino Unido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Estados Unidos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Canadá</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Austrália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r>
              <a:rPr lang="pt-PT" sz="1100" b="1" dirty="0">
                <a:effectLst/>
                <a:latin typeface="Calibri" panose="020F0502020204030204" pitchFamily="34" charset="0"/>
                <a:ea typeface="Calibri" panose="020F0502020204030204" pitchFamily="34" charset="0"/>
                <a:cs typeface="Times New Roman" panose="02020603050405020304" pitchFamily="18" charset="0"/>
              </a:rPr>
              <a:t>Direito civil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Remonta ao Império Romano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O estatuto codificado reveste-se de importância primordial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Sistema inquisitório (os juízes apresentam acusações, estabelecem os factos através de depoimentos de testemunhas e aplicam vias de recurso)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Alguns exemplos: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França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Alemanha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China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Japão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r>
              <a:rPr lang="pt-PT" sz="1100" b="1" dirty="0">
                <a:effectLst/>
                <a:latin typeface="Calibri" panose="020F0502020204030204" pitchFamily="34" charset="0"/>
                <a:ea typeface="Calibri" panose="020F0502020204030204" pitchFamily="34" charset="0"/>
                <a:cs typeface="Times New Roman" panose="02020603050405020304" pitchFamily="18" charset="0"/>
              </a:rPr>
              <a:t>Direito islâmico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Remonta ao império islâmico do século VII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O Alcorão, a suna, o consenso judicial e o raciocínio analógico são de importância primordial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Os sistemas jurídicos islâmicos têm requisitos probatórios únicos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Por exemplo, o valor do testemunho das mulheres em alguns sistemas jurídicos islâmicos tem menos valor do que o testemunho dos homens.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
              <a:tabLst>
                <a:tab pos="9144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Alguns exemplos: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Font typeface="Wingdings" panose="05000000000000000000" pitchFamily="2" charset="2"/>
              <a:buChar char=""/>
              <a:tabLst>
                <a:tab pos="1371600" algn="l"/>
              </a:tabLst>
            </a:pPr>
            <a:r>
              <a:rPr lang="pt-PT" sz="1100" dirty="0">
                <a:effectLst/>
                <a:latin typeface="Calibri" panose="020F0502020204030204" pitchFamily="34" charset="0"/>
                <a:ea typeface="Calibri" panose="020F0502020204030204" pitchFamily="34" charset="0"/>
                <a:cs typeface="Times New Roman" panose="02020603050405020304" pitchFamily="18" charset="0"/>
              </a:rPr>
              <a:t>Arábia Saudita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1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100" dirty="0">
                <a:effectLst/>
                <a:latin typeface="Calibri" panose="020F0502020204030204" pitchFamily="34" charset="0"/>
                <a:ea typeface="Calibri" panose="020F0502020204030204" pitchFamily="34" charset="0"/>
                <a:cs typeface="Times New Roman" panose="02020603050405020304" pitchFamily="18" charset="0"/>
              </a:rPr>
              <a:t>O formador pode também explicar que os exemplos de países com sistemas jurídicos de direito comum, sistemas jurídicos de direito civil e sistemas jurídicos islâmicos dos slides anteriores têm, tecnicamente, sistemas jurídicos híbridos, uma vez que adotaram características de outros sistemas, ainda que de forma muito limitada</a:t>
            </a:r>
            <a:r>
              <a:rPr lang="en-US" dirty="0"/>
              <a:t>. </a:t>
            </a:r>
            <a:endParaRPr lang="en-PK" dirty="0"/>
          </a:p>
          <a:p>
            <a:endParaRPr lang="en-US"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dirty="0"/>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distingue entre o papel da polícia nos países de direito comum e nos países de direito civil. O formador deve explicar que as distinções no slide são normalizadas e que cada país pode apresentar variações no seu direito interno. A ideia a transmitir no slide é que, em geral, a de que a polícia dispõe de poderes de investigação independentes significativamente maiores nos países de direito comum do que nos países de direito civil, onde o Ministério Público desempenha um papel importante</a:t>
            </a:r>
            <a:r>
              <a:rPr lang="en-US" dirty="0"/>
              <a:t>.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dirty="0"/>
          </a:p>
        </p:txBody>
      </p:sp>
    </p:spTree>
    <p:extLst>
      <p:ext uri="{BB962C8B-B14F-4D97-AF65-F5344CB8AC3E}">
        <p14:creationId xmlns:p14="http://schemas.microsoft.com/office/powerpoint/2010/main" val="2834483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destaca dois desafios relacionados colocados pelas diferentes tradições jurídicas.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primeiro é a dupla criminalidade (também conhecida como dupla incriminação). O formador deve explicar que muitos tratados de assistência mútua bilaterais e multilaterais, incluindo a Convenção de Budapeste, contêm disposições que permitem a um país recusar um pedido se este estiver relacionado com uma infração que não é criminalizada nos termos do seu direito interno. Por conseguinte, muitos países exigem a dupla criminalidade ou dupla incriminação como condição prévia para prestar assistência a outros países.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segundo é uma terminologia variável das infrações. Tal está relacionado com a dupla criminalidade porque, quando é utilizada uma terminologia diferente para descrever infrações, pode haver desafios quando um país interpreta a existência de dupla criminalidade</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dirty="0"/>
          </a:p>
        </p:txBody>
      </p:sp>
    </p:spTree>
    <p:extLst>
      <p:ext uri="{BB962C8B-B14F-4D97-AF65-F5344CB8AC3E}">
        <p14:creationId xmlns:p14="http://schemas.microsoft.com/office/powerpoint/2010/main"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destaca dois desafios colocados pelas diferentes tradições jurídicas.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primeiro é que a terminologia do procedimento varia consoante os países. Com o aumento dos pedidos, a maioria dos países está familiarizada com a terminologia normalizada adotada por outros sistemas jurídicos, embora muitas vezes a utilização de terminologia para descrever as medidas processuais tomadas de uma forma que seja compreendida pelo país requerido ajude.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segundo é que podem existir diferentes tradições jurídicas em matéria de manutenção da confidencialidade. Quando um país concede um pedido de assistência mútua, mas o condiciona à não divulgação ao público dos elementos de prova partilhados, tal pode não ser eficaz num sistema de direito comum, no qual, regra geral, o suspeito tem direito a que os elementos de prova que lhe são imputados sejam utilizados contra ele, de modo a que o suspeito utilize o seu direito a contrainterrogatório relativamente a esses elementos de prova no âmbito do sistema de julgamento contraditório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dirty="0"/>
          </a:p>
        </p:txBody>
      </p:sp>
    </p:spTree>
    <p:extLst>
      <p:ext uri="{BB962C8B-B14F-4D97-AF65-F5344CB8AC3E}">
        <p14:creationId xmlns:p14="http://schemas.microsoft.com/office/powerpoint/2010/main"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destaca dois desafios colocados pelas diferentes tradições jurídicas.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primeiro é a questão das variações na forma como os indivíduos são identificados em determinados países. O formador pode dar o exemplo do Médio Oriente e do Sul da Ásia, onde os indivíduos são identificados não só pelo seu nome completo, mas também pelo nome completo do pai. A ausência dessa identificação pode constituir um desafio para esses países identificarem prontamente potenciais suspeitos e testemunhas e cooperarem a nível internacional.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segundo aborda os diferentes critérios de prova existentes nos diferentes países. O slide dá o exemplo de determinados sistemas jurídicos islâmicos, onde o valor do testemunho de uma mulher não é o mesmo de um homem em todas as matérias. Tal será pertinente quando uma determinada ação de investigação tiver de ser conduzida na presença de testemunhas. Se um país requerente tiver critérios de prova únicos que devam ser tidos em conta enquanto o país requerido executa um pedido, tal deve ser claramente especificado no pedido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dirty="0"/>
          </a:p>
        </p:txBody>
      </p:sp>
    </p:spTree>
    <p:extLst>
      <p:ext uri="{BB962C8B-B14F-4D97-AF65-F5344CB8AC3E}">
        <p14:creationId xmlns:p14="http://schemas.microsoft.com/office/powerpoint/2010/main"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O slide mostra um exemplo da possibilidade de a Índia apresentar um pedido ao Reino Unido para realizar uma busca num local. O formador deve salientar que está a ser apresentado como um exemplo ilustrativo para mostrar o impacto das diferentes tradições jurídicas na eficácia da cooperação internacional</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dirty="0"/>
          </a:p>
        </p:txBody>
      </p:sp>
    </p:spTree>
    <p:extLst>
      <p:ext uri="{BB962C8B-B14F-4D97-AF65-F5344CB8AC3E}">
        <p14:creationId xmlns:p14="http://schemas.microsoft.com/office/powerpoint/2010/main"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aborda algumas soluções ao desafio das diferentes tradições jurídicas</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dirty="0"/>
          </a:p>
        </p:txBody>
      </p:sp>
    </p:spTree>
    <p:extLst>
      <p:ext uri="{BB962C8B-B14F-4D97-AF65-F5344CB8AC3E}">
        <p14:creationId xmlns:p14="http://schemas.microsoft.com/office/powerpoint/2010/main"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aborda outra solução ao desafio das diferentes tradições jurídicas – que se baseia na rede 24/7 para obter informação jurídica sobre quaisquer requisitos específicos de direito local em conformidade com os quais os elementos de prova possam ter de ser recolhidos, etc</a:t>
            </a:r>
            <a:r>
              <a:rPr lang="en-US" dirty="0"/>
              <a:t>. </a:t>
            </a:r>
            <a:endParaRPr lang="en-PK" dirty="0"/>
          </a:p>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dirty="0"/>
          </a:p>
        </p:txBody>
      </p:sp>
    </p:spTree>
    <p:extLst>
      <p:ext uri="{BB962C8B-B14F-4D97-AF65-F5344CB8AC3E}">
        <p14:creationId xmlns:p14="http://schemas.microsoft.com/office/powerpoint/2010/main"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identifica o quinto desafio associado à cooperação internacional em matéria de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sucintamente o desafio da atribuição. A atribuição de provas sob a forma eletrónica é, em geral, um desafio – e uma parte importante da identificação e repressão dos suspeitos corretos. A atribuição torna-se mais difícil quando está envolvida uma dimensão internacional</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dirty="0"/>
          </a:p>
        </p:txBody>
      </p:sp>
    </p:spTree>
    <p:extLst>
      <p:ext uri="{BB962C8B-B14F-4D97-AF65-F5344CB8AC3E}">
        <p14:creationId xmlns:p14="http://schemas.microsoft.com/office/powerpoint/2010/main"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identifica o primeiro desafio associado à cooperação internacional em matéria de provas sob a forma eletrónica.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sucintamente o desafio da rapidez. Os processos de assistência mútua são intrinsecamente lentos por natureza. Nem sempre se trata de um enorme desafio na investigação de infrações que envolvam provas físicas, uma vez que, na maioria dos casos, as provas físicas são relativamente fáceis de preservar. As provas sob a forma eletrónica tendem a ser sempre vulneráveis a perda e alteração, razão pela qual a rapidez é da maior importância quando se trata de assistência mútua relacionada com provas sob a forma eletrónica</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dirty="0"/>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Uma vez que muitas investigações que envolvem provas sob a forma eletrónica dependem da associação de um suspeito a um determinado dispositivo num determinado momento, é necessária uma série de provas sob a forma eletrónica – que podem ser armazenadas em várias fontes de base internacional, como indicado no diapositivo seguinte</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dirty="0"/>
          </a:p>
        </p:txBody>
      </p:sp>
    </p:spTree>
    <p:extLst>
      <p:ext uri="{BB962C8B-B14F-4D97-AF65-F5344CB8AC3E}">
        <p14:creationId xmlns:p14="http://schemas.microsoft.com/office/powerpoint/2010/main"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apresenta um estudo de caso sobre a forma como a atribuição pode constituir um desafio.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http://www.nydailynews.com/news/national/fake-threat-shut-los-angeles-schools-article-1.2468707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Estou a enviar-lhe este e-mail para o informar sobre os acontecimentos ocorridos na terça-feira, 15/12/15.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Algo de grande vai desaparecer. Algo muito grande. Será os cabeçalhos das notícias nacionais. Talvez até das internacionais. Compreenda, os meus últimos 4 anos passados aqui numa das escolas secundárias do distrito foram um verdadeiro inferno. Total, sem solução, em agonia. A intimidação, a solidão, a rejeição... está prestes a terminar. E em nome de quê? Só porque sou “diferente”?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Não mais. Sou um muçulmano devoto e, em tempos, fui contra a violência, mas aderi a uma célula jihadista local, uma vez que é a única forma de poder fazer o meu massacre da forma certa. Não seria capaz de o fazer sozinho. Eu e os meus 32 companheiros iremos morrer amanhã em nome de Alá. Todas as escolas do distrito unificado de Los Angeles serão visadas. Já temos bombas escondidas em cacifos de várias escolas. Estão estrategicamente colocadas e destinam-se a destruir os alicerces dos próprios edifícios que instigam tanto ódio e discriminação. Trata-se de bombas de panelas de pressão, escondidas nas escolas. Estão carregadas com 9 kg de pólvora, para provocar o máximo de danos. Serão detonadas usando telemóveis. Não se trata apenas de bombas, mas também têm agentes de gás neurotóxico que explodirão num determinado momento: durante a hora de almoço. Além disso, os meus irmãos em Alá e eu temos espingardas Kalashnikov, pistolas Glock 18 e várias granadas de mão. Os alunos de todas as escolas do distrito unificado de Los Angeles serão massacrados, sem piedade. E não poderá fazer nada para o impedir.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importa que o tente fazer avisando, talvez, as forças de segurança ou cancelando as aulas do dia. A sua segurança não será capaz de nos parar. Somos um exército de Alá. Se cancelar as aulas, as explosões acontecerão na mesma e levaremos as nossas armas para as ruas e escritórios de Los Angeles, San Bernardino, Bakersfield e San Diego.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i="1" dirty="0">
                <a:effectLst/>
                <a:latin typeface="Calibri" panose="020F0502020204030204" pitchFamily="34" charset="0"/>
                <a:ea typeface="Calibri" panose="020F0502020204030204" pitchFamily="34" charset="0"/>
                <a:cs typeface="Times New Roman" panose="02020603050405020304" pitchFamily="18" charset="0"/>
              </a:rPr>
              <a:t>Desejo-lhe a melhor sorte. É chegado o momento de rezar a Alá, uma vez que pode ser o seu último dia</a:t>
            </a:r>
            <a:r>
              <a:rPr lang="en-GB" i="1" dirty="0"/>
              <a:t>.</a:t>
            </a:r>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32</a:t>
            </a:fld>
            <a:endParaRPr lang="en-GB" dirty="0"/>
          </a:p>
        </p:txBody>
      </p:sp>
    </p:spTree>
    <p:extLst>
      <p:ext uri="{BB962C8B-B14F-4D97-AF65-F5344CB8AC3E}">
        <p14:creationId xmlns:p14="http://schemas.microsoft.com/office/powerpoint/2010/main"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http://www.nydailynews.com/news/national/fake-threat-shut-los-angeles-schools-article-1.2468707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Estou a enviar-lhe este e-mail para o informar sobre os acontecimentos ocorridos na terça-feira, 15/12/15.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Algo de grande vai desaparecer. Algo muito grande. Será os cabeçalhos das notícias nacionais. Talvez até das internacionais. Compreenda, os meus últimos 4 anos passados aqui numa das escolas secundárias do distrito foram um verdadeiro inferno. Total, sem solução, em agonia. A intimidação, a solidão, a rejeição... está prestes a terminar. E em nome de quê? Só porque sou “diferente”?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Não mais. Sou um muçulmano devoto e, em tempos, fui contra a violência, mas aderi a uma célula jihadista local, uma vez que é a única forma de poder fazer o meu massacre da forma certa. Não seria capaz de o fazer sozinho. Eu e os meus 32 companheiros iremos morrer amanhã em nome de Alá. Todas as escolas do distrito unificado de Los Angeles serão visadas. Já temos bombas escondidas em cacifos de várias escolas. Estão estrategicamente colocadas e destinam-se a destruir os alicerces dos próprios edifícios que instigam tanto ódio e discriminação. Trata-se de bombas de panelas de pressão, escondidas nas escolas. Estão carregadas com 9 kg de pólvora, para provocar o máximo de danos. Serão detonadas usando telemóveis. Não se trata apenas de bombas, mas também têm agentes de gás neurotóxico que explodirão num determinado momento: durante a hora de almoço. Além disso, os meus irmãos em Alá e eu temos espingardas Kalashnikov, pistolas Glock 18 e várias granadas de mão. Os alunos de todas as escolas do distrito unificado de Los Angeles serão massacrados, sem piedade. E não poderá fazer nada para o impedir.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importa que o tente fazer avisando, talvez, as forças de segurança ou cancelando as aulas do dia. A sua segurança não será capaz de nos parar. Somos um exército de Alá. Se cancelar as aulas, as explosões acontecerão na mesma e levaremos as nossas armas para as ruas e escritórios de Los Angeles, San Bernardino, Bakersfield e San Diego.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i="1" dirty="0">
                <a:effectLst/>
                <a:latin typeface="Calibri" panose="020F0502020204030204" pitchFamily="34" charset="0"/>
                <a:ea typeface="Calibri" panose="020F0502020204030204" pitchFamily="34" charset="0"/>
                <a:cs typeface="Times New Roman" panose="02020603050405020304" pitchFamily="18" charset="0"/>
              </a:rPr>
              <a:t>Desejo-lhe a melhor sorte. É chegado o momento de rezar a Alá, uma vez que pode ser o seu último dia</a:t>
            </a:r>
            <a:r>
              <a:rPr lang="en-GB" i="1"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33</a:t>
            </a:fld>
            <a:endParaRPr lang="en-GB" dirty="0"/>
          </a:p>
        </p:txBody>
      </p:sp>
    </p:spTree>
    <p:extLst>
      <p:ext uri="{BB962C8B-B14F-4D97-AF65-F5344CB8AC3E}">
        <p14:creationId xmlns:p14="http://schemas.microsoft.com/office/powerpoint/2010/main"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O que a citação emitida revelou: TRATA-SE DE UMA LISTA RELATIVAMENTE TÍPICA – apresenta muitos pormenores, mas não ajudou a identificar suspeitos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http://www.nydailynews.com/news/national/fake-threat-shut-los-angeles-schools-article-1.2468707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Estou a enviar-lhe este e-mail para o informar sobre os acontecimentos ocorridos na terça-feira, 15/12/15.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Algo de grande vai desaparecer. Algo muito grande. Será os cabeçalhos das notícias nacionais. Talvez até das internacionais. Compreenda, os meus últimos 4 anos passados aqui numa das escolas secundárias do distrito foram um verdadeiro inferno. Total, sem solução, em agonia. A intimidação, a solidão, a rejeição... está prestes a terminar. E em nome de quê? Só porque sou “diferente”?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Não mais. Sou um muçulmano devoto e, em tempos, fui contra a violência, mas aderi a uma célula jihadista local, uma vez que é a única forma de poder fazer o meu massacre da forma certa. Não seria capaz de o fazer sozinho. Eu e os meus 32 companheiros iremos morrer amanhã em nome de Alá. Todas as escolas do distrito unificado de Los Angeles serão visadas. Já temos bombas escondidas em cacifos de várias escolas. Estão estrategicamente colocadas e destinam-se a destruir os alicerces dos próprios edifícios que instigam tanto ódio e discriminação. Trata-se de bombas de panelas de pressão, escondidas nas escolas. Estão carregadas com 9 kg de pólvora, para provocar o máximo de danos. Serão detonadas usando telemóveis. Não se trata apenas de bombas, mas também têm agentes de gás neurotóxico que explodirão num determinado momento: durante a hora de almoço. Além disso, os meus irmãos em Alá e eu temos espingardas Kalashnikov, pistolas Glock 18 e várias granadas de mão. Os alunos de todas as escolas do distrito unificado de Los Angeles serão massacrados, sem piedade. E não poderá fazer nada para o impedir.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importa que o tente fazer avisando, talvez, as forças de segurança ou cancelando as aulas do dia. A sua segurança não será capaz de nos parar. Somos um exército de Alá. Se cancelar as aulas, as explosões acontecerão na mesma e levaremos as nossas armas para as ruas e escritórios de Los Angeles, San Bernardino, Bakersfield e San Diego.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i="1" dirty="0">
                <a:effectLst/>
                <a:latin typeface="Calibri" panose="020F0502020204030204" pitchFamily="34" charset="0"/>
                <a:ea typeface="Calibri" panose="020F0502020204030204" pitchFamily="34" charset="0"/>
                <a:cs typeface="Times New Roman" panose="02020603050405020304" pitchFamily="18" charset="0"/>
              </a:rPr>
              <a:t>Desejo-lhe a melhor sorte. É chegado o momento de rezar a Alá, uma vez que pode ser o seu último dia</a:t>
            </a:r>
            <a:r>
              <a:rPr lang="en-GB" i="1"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34</a:t>
            </a:fld>
            <a:endParaRPr lang="en-GB" dirty="0"/>
          </a:p>
        </p:txBody>
      </p:sp>
    </p:spTree>
    <p:extLst>
      <p:ext uri="{BB962C8B-B14F-4D97-AF65-F5344CB8AC3E}">
        <p14:creationId xmlns:p14="http://schemas.microsoft.com/office/powerpoint/2010/main"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Apesar de todas estas informações, não se seguiram quaisquer detenções. Beco sem saída. Apesar de os elementos de prova existentes terem sido seguidos.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http://www.nydailynews.com/news/national/fake-threat-shut-los-angeles-schools-article-1.2468707</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i="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Estou a enviar-lhe este e-mail para o informar sobre os acontecimentos ocorridos na terça-feira, 15/12/15.</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Algo de grande vai desaparecer. Algo muito grande. Será os cabeçalhos das notícias nacionais. Talvez até das internacionais. Compreenda, os meus últimos 4 anos passados aqui numa das escolas secundárias do distrito foram um verdadeiro inferno. Total, sem solução, em agonia. A intimidação, a solidão, a rejeição... está prestes a terminar. E em nome de quê? Só porque sou “diferente”?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Não mais. Sou um muçulmano devoto e, em tempos, fui contra a violência, mas aderi a uma célula jihadista local, uma vez que é a única forma de poder fazer o meu massacre da forma certa. Não seria capaz de o fazer sozinho. Eu e os meus 32 companheiros iremos morrer amanhã em nome de Alá. Todas as escolas do distrito unificado de Los Angeles serão visadas. Já temos bombas escondidas em cacifos de várias escolas. Estão estrategicamente colocadas e destinam-se a destruir os alicerces dos próprios edifícios que instigam tanto ódio e discriminação. Trata-se de bombas de panelas de pressão, escondidas nas escolas. Estão carregadas com 9 kg de pólvora, para provocar o máximo de danos. Serão detonadas usando telemóveis. Não se trata apenas de bombas, mas também têm agentes de gás neurotóxico que explodirão num determinado momento: durante a hora de almoço. Além disso, os meus irmãos em Alá e eu temos espingardas Kalashnikov, pistolas Glock 18 e várias granadas de mão. Os alunos de todas as escolas do distrito unificado de Los Angeles serão massacrados, sem piedade. E não poderá fazer nada para o impedir.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i="1" dirty="0">
                <a:effectLst/>
                <a:latin typeface="Calibri" panose="020F0502020204030204" pitchFamily="34" charset="0"/>
                <a:ea typeface="Calibri" panose="020F0502020204030204" pitchFamily="34" charset="0"/>
                <a:cs typeface="Times New Roman" panose="02020603050405020304" pitchFamily="18" charset="0"/>
              </a:rPr>
              <a:t>Não importa que o tente fazer avisando, talvez, as forças de segurança ou cancelando as aulas do dia. A sua segurança não será capaz de nos parar. Somos um exército de Alá. Se cancelar as aulas, as explosões acontecerão na mesma e levaremos as nossas armas para as ruas e escritórios de Los Angeles, San Bernardino, Bakersfield e San Diego.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i="1" dirty="0">
                <a:effectLst/>
                <a:latin typeface="Calibri" panose="020F0502020204030204" pitchFamily="34" charset="0"/>
                <a:ea typeface="Calibri" panose="020F0502020204030204" pitchFamily="34" charset="0"/>
                <a:cs typeface="Times New Roman" panose="02020603050405020304" pitchFamily="18" charset="0"/>
              </a:rPr>
              <a:t>Desejo-lhe a melhor sorte. É chegado o momento de rezar a Alá, uma vez que pode ser o seu último dia</a:t>
            </a:r>
            <a:r>
              <a:rPr lang="en-GB" i="1" dirty="0"/>
              <a:t>.</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t>35</a:t>
            </a:fld>
            <a:endParaRPr lang="en-GB" dirty="0"/>
          </a:p>
        </p:txBody>
      </p:sp>
    </p:spTree>
    <p:extLst>
      <p:ext uri="{BB962C8B-B14F-4D97-AF65-F5344CB8AC3E}">
        <p14:creationId xmlns:p14="http://schemas.microsoft.com/office/powerpoint/2010/main"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repete os objetivos desta sessão. O formador pode rever estes objetivos para garantir que estes aspetos foram abrangidos pelo presente módulo</a:t>
            </a:r>
            <a:r>
              <a:rPr lang="en-GB" sz="1200" dirty="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dirty="0"/>
          </a:p>
        </p:txBody>
      </p:sp>
    </p:spTree>
    <p:extLst>
      <p:ext uri="{BB962C8B-B14F-4D97-AF65-F5344CB8AC3E}">
        <p14:creationId xmlns:p14="http://schemas.microsoft.com/office/powerpoint/2010/main"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identifica as razões pelas quais os pedidos relacionados com provas sob a forma eletrónica têm de ser executados sem demora. O formador deve explicar as questões relacionadas com a retenção de dados e a forma como os fornecedores de serviços, os indivíduos e as empresas nem sempre conservam os dados. Pode explicar que a razão pela qual os dados não são conservados pode dever-se a aspetos práticos, a considerações relacionadas com custos ou a restrições jurídicas.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No que diz respeito à Diretiva da UE relativa à conservação de dados, o formador pode explicar que a diretiva exigia que os Estados-Membros da UE armazenassem os dados das telecomunicações dos cidadãos durante um período mínimo de seis meses e máximo de 24 meses. Isto significaria que os países da UE conservariam os dados durante um período de tempo que permitia a apresentação de pedidos. Em 2014, o Tribunal de Justiça da União Europeia declarou a diretiva inválida em resposta a um processo instaurado pela Digital Rights Ireland contra diferentes autoridades com base no facto de a recolha generalizada de dados violar o direito à privacidade garantido pela Carta dos Direitos Fundamentais da UE.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explicar que, uma vez que a Diretiva da UE relativa à conservação de dados foi declarada ilegal, os fornecedores de serviços na UE não dispõem de qualquer base jurídica para a conservação geral e generalizada de dados. Tal aumenta a importância de enfrentar o desafio da rapidez</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dirty="0"/>
          </a:p>
        </p:txBody>
      </p:sp>
    </p:spTree>
    <p:extLst>
      <p:ext uri="{BB962C8B-B14F-4D97-AF65-F5344CB8AC3E}">
        <p14:creationId xmlns:p14="http://schemas.microsoft.com/office/powerpoint/2010/main"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explica o desafio da rapidez – com base no facto de os processos de assistência jurídica mútua serem intrinsecamente lentos. O slide seguinte mostra um exemplo de um processo típico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um processo típico de assistência jurídica mútua que é adotado por muitos países na perspetiva do país requerido até ao momento em que a ação solicitada é realizada. Descreve os seguintes passos: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Pedido recebido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Pedido recebido pelo Ministério dos Negócios Estrangeiros (na qualidade de autoridade central)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Ministério dos Negócios Estrangeiros envia uma cópia do pedido ao Serviço Nacional de Segurança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Ministério dos Negócios Estrangeiros transmite-o ao Ministério Público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Ministério Público atribui o pedido a um procurador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procurador nomeado envia o pedido à departamento de investigação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departamento de investigação atribui o pedido a um investigador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departamento de investigação envia o pedido à autoridade policial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autoridade policial atribui o pedido um funcionário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funcionário realiza a ação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salientar que este fluxo do processo é meramente ilustrativo e pode variar em função dos requisitos da legislação local do país requerido. O processo pode ser adiado se a assistência solicitada exigir uma autorização judicial ou outra autorização independente nos termos da legislação do país requerido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mostra um processo típico de assistência jurídica mútua que é adotado por muitos países na perspetiva do país requerido depois da ação solicitada ser realizada. Descreve os seguintes passos: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Os elementos de prova solicitados são obtidos pelo funcionário da autoridade policial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funcionário da autoridade policial prepara os elementos de prova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funcionário da autoridade policial envia as provas para a respetiva autoridade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A autoridade policial envia os elementos de prova ao investigador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investigador analisa os elementos de prova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investigador envia os elementos de prova ao departamento de investigação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departamento de investigação envia os elementos de prova ao procurador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procurador analisa e aprova os elementos de prova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investigador envia os elementos de prova ao Ministério Público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Ministério Público envia as provas ao Ministério dos Negócios Estrangeiros (que atua como autoridade central do país requerido)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Ministério dos Negócios Estrangeiros envia uma cópia dos meios de prova ao Serviço Nacional de Segurança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t-PT" sz="1800" dirty="0">
                <a:effectLst/>
                <a:latin typeface="Calibri" panose="020F0502020204030204" pitchFamily="34" charset="0"/>
                <a:ea typeface="Calibri" panose="020F0502020204030204" pitchFamily="34" charset="0"/>
                <a:cs typeface="Times New Roman" panose="02020603050405020304" pitchFamily="18" charset="0"/>
              </a:rPr>
              <a:t>O Ministério dos Negócios Estrangeiros envia os elementos de prova à autoridade central do país requerente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formador deve salientar que este fluxo do processo é meramente ilustrativo e pode variar em função dos requisitos da legislação local do país requerido. O processo pode ser adiado se a assistência solicitada exigir uma autorização judicial ou outra autorização independente nos termos da legislação do país requerido</a:t>
            </a:r>
            <a:r>
              <a:rPr lang="en-US" dirty="0"/>
              <a:t>. </a:t>
            </a:r>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nSpc>
                <a:spcPct val="107000"/>
              </a:lnSpc>
              <a:spcAft>
                <a:spcPts val="800"/>
              </a:spcAft>
            </a:pPr>
            <a:r>
              <a:rPr lang="pt-PT" sz="1800" dirty="0">
                <a:effectLst/>
                <a:latin typeface="Calibri" panose="020F0502020204030204" pitchFamily="34" charset="0"/>
                <a:ea typeface="Calibri" panose="020F0502020204030204" pitchFamily="34" charset="0"/>
                <a:cs typeface="Times New Roman" panose="02020603050405020304" pitchFamily="18" charset="0"/>
              </a:rPr>
              <a:t>Este slide descreve a solução para os desafios relacionados com a rapidez associados à cooperação internacional em matéria de provas sob a forma eletrónica – ou seja, procurar a preservação dos dados informáticos que devem ser obtidos através de um pedido de assistência mútua.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pt-PT" sz="1800" dirty="0">
              <a:effectLst/>
              <a:latin typeface="Calibri" panose="020F0502020204030204" pitchFamily="34" charset="0"/>
              <a:ea typeface="Calibri" panose="020F0502020204030204" pitchFamily="34" charset="0"/>
              <a:cs typeface="Times New Roman" panose="02020603050405020304" pitchFamily="18" charset="0"/>
            </a:endParaRPr>
          </a:p>
          <a:p>
            <a:r>
              <a:rPr lang="pt-PT" sz="1800" dirty="0">
                <a:effectLst/>
                <a:latin typeface="Calibri" panose="020F0502020204030204" pitchFamily="34" charset="0"/>
                <a:ea typeface="Calibri" panose="020F0502020204030204" pitchFamily="34" charset="0"/>
                <a:cs typeface="Times New Roman" panose="02020603050405020304" pitchFamily="18" charset="0"/>
              </a:rPr>
              <a:t>O artigo 29.º da Convenção de Budapeste permite especificamente às Partes enviar às outras Partes pedidos de preservação expedita de dados sempre que tencione apresentar um pedido de assistência mútua. Regra geral, as partes têm procedimentos expeditos para a preservação de dados informáticos. Tal pode ser comunicado através da rede 24/7 da outra Parte, em vez de passar pelo moroso processo de assistência mútua descrito nos slides anteriores</a:t>
            </a:r>
            <a:r>
              <a:rPr lang="en-US" dirty="0"/>
              <a: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dirty="0"/>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pt-PT" sz="1800" dirty="0">
                <a:effectLst/>
                <a:latin typeface="Calibri" panose="020F0502020204030204" pitchFamily="34" charset="0"/>
                <a:ea typeface="Calibri" panose="020F0502020204030204" pitchFamily="34" charset="0"/>
                <a:cs typeface="Times New Roman" panose="02020603050405020304" pitchFamily="18" charset="0"/>
              </a:rPr>
              <a:t>A resposta correta é: b) A prova sob a forma eletrónica é volátil</a:t>
            </a:r>
            <a:r>
              <a:rPr lang="en-US" dirty="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dirty="0"/>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dirty="0"/>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dirty="0"/>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dirty="0"/>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10/5/2021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dirty="0"/>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dirty="0"/>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10/5/2021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dirty="0"/>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10/5/2021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dirty="0"/>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10/5/2021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dirty="0"/>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dirty="0"/>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10/5/2021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dirty="0"/>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10/5/2021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PT" sz="2400" b="1" i="0" u="none" strike="noStrike" cap="none" normalizeH="0" baseline="0" dirty="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pt-PT" sz="3600" b="1" i="1" dirty="0">
                <a:solidFill>
                  <a:schemeClr val="tx2"/>
                </a:solidFill>
              </a:rPr>
              <a:t>Curso Judiciário Especializado sobre Cooperação Internacional</a:t>
            </a:r>
          </a:p>
          <a:p>
            <a:pPr algn="ctr"/>
            <a:endParaRPr lang="fr-FR" b="1" dirty="0"/>
          </a:p>
          <a:p>
            <a:pPr marL="0" indent="0" algn="ctr">
              <a:buFont typeface="Arial" charset="0"/>
              <a:buNone/>
              <a:defRPr/>
            </a:pPr>
            <a:r>
              <a:rPr lang="pt-PT" b="1" dirty="0"/>
              <a:t> </a:t>
            </a:r>
          </a:p>
          <a:p>
            <a:pPr marL="0" indent="0" algn="ctr">
              <a:buFont typeface="Arial" charset="0"/>
              <a:buNone/>
              <a:defRPr/>
            </a:pPr>
            <a:r>
              <a:rPr lang="pt-PT" sz="3200" b="1" dirty="0">
                <a:solidFill>
                  <a:schemeClr val="tx2"/>
                </a:solidFill>
              </a:rPr>
              <a:t>Sessão 2.3</a:t>
            </a:r>
          </a:p>
          <a:p>
            <a:pPr marL="0" indent="0" algn="ctr">
              <a:buFont typeface="Arial" charset="0"/>
              <a:buNone/>
              <a:defRPr/>
            </a:pPr>
            <a:r>
              <a:rPr lang="pt-PT" sz="3200" b="1" dirty="0">
                <a:solidFill>
                  <a:schemeClr val="tx2"/>
                </a:solidFill>
              </a:rPr>
              <a:t>Desafios enfrentados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a:extLst>
              <a:ext uri="{FF2B5EF4-FFF2-40B4-BE49-F238E27FC236}">
                <a16:creationId xmlns:a16="http://schemas.microsoft.com/office/drawing/2014/main" id="{1EF6372D-B3A1-4EBE-9077-4B0A1809EB7B}"/>
              </a:ext>
            </a:extLst>
          </p:cNvPr>
          <p:cNvSpPr txBox="1"/>
          <p:nvPr/>
        </p:nvSpPr>
        <p:spPr>
          <a:xfrm>
            <a:off x="2167970" y="5219218"/>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pt-PT" sz="2800" b="1" dirty="0">
                <a:solidFill>
                  <a:schemeClr val="tx2"/>
                </a:solidFill>
              </a:rPr>
              <a:t>- versão online -</a:t>
            </a:r>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725475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Desafio da língua</a:t>
            </a:r>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língua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pt-PT" sz="2800" b="1" dirty="0">
                <a:ea typeface="Verdana" panose="020B0604030504040204" pitchFamily="34" charset="0"/>
                <a:cs typeface="Arial" panose="020B0604020202020204" pitchFamily="34" charset="0"/>
              </a:rPr>
              <a:t>O desafio?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Os sistemas jurídicos dos países utilizam línguas diferentes</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Alguns países exigem a utilização de tradutores aprovados/juramentados </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dirty="0"/>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língua</a:t>
            </a:r>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644790" y="3107487"/>
            <a:ext cx="1567069" cy="523220"/>
          </a:xfrm>
          <a:prstGeom prst="rect">
            <a:avLst/>
          </a:prstGeom>
        </p:spPr>
        <p:txBody>
          <a:bodyPr wrap="square">
            <a:spAutoFit/>
          </a:bodyPr>
          <a:lstStyle/>
          <a:p>
            <a:pPr>
              <a:defRPr/>
            </a:pPr>
            <a:r>
              <a:rPr lang="pt-PT" sz="2800" b="1" dirty="0">
                <a:ea typeface="Verdana" panose="020B0604030504040204" pitchFamily="34" charset="0"/>
                <a:cs typeface="Arial" panose="020B0604020202020204" pitchFamily="34" charset="0"/>
              </a:rPr>
              <a:t>Inglês</a:t>
            </a: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788464" y="3107487"/>
            <a:ext cx="1567069" cy="523220"/>
          </a:xfrm>
          <a:prstGeom prst="rect">
            <a:avLst/>
          </a:prstGeom>
        </p:spPr>
        <p:txBody>
          <a:bodyPr wrap="square">
            <a:spAutoFit/>
          </a:bodyPr>
          <a:lstStyle/>
          <a:p>
            <a:pPr>
              <a:defRPr/>
            </a:pPr>
            <a:r>
              <a:rPr lang="pt-PT" sz="2800" b="1" dirty="0">
                <a:ea typeface="Verdana" panose="020B0604030504040204" pitchFamily="34" charset="0"/>
                <a:cs typeface="Arial" panose="020B0604020202020204" pitchFamily="34" charset="0"/>
              </a:rPr>
              <a:t>Francês</a:t>
            </a: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7034207" y="3107487"/>
            <a:ext cx="1567069" cy="523220"/>
          </a:xfrm>
          <a:prstGeom prst="rect">
            <a:avLst/>
          </a:prstGeom>
        </p:spPr>
        <p:txBody>
          <a:bodyPr wrap="square">
            <a:spAutoFit/>
          </a:bodyPr>
          <a:lstStyle/>
          <a:p>
            <a:pPr>
              <a:defRPr/>
            </a:pPr>
            <a:r>
              <a:rPr lang="pt-PT" sz="2800" b="1" dirty="0">
                <a:ea typeface="Verdana" panose="020B0604030504040204" pitchFamily="34" charset="0"/>
                <a:cs typeface="Arial" panose="020B0604020202020204" pitchFamily="34" charset="0"/>
              </a:rPr>
              <a:t>Alemão</a:t>
            </a: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pt-PT" sz="2800" b="1" dirty="0">
                <a:ea typeface="Verdana" panose="020B0604030504040204" pitchFamily="34" charset="0"/>
                <a:cs typeface="Arial" panose="020B0604020202020204" pitchFamily="34" charset="0"/>
              </a:rPr>
              <a:t>Japonês</a:t>
            </a: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pt-PT" sz="2800" b="1" dirty="0">
                <a:ea typeface="Verdana" panose="020B0604030504040204" pitchFamily="34" charset="0"/>
                <a:cs typeface="Arial" panose="020B0604020202020204" pitchFamily="34" charset="0"/>
              </a:rPr>
              <a:t>Russo</a:t>
            </a: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pt-PT" sz="2800" b="1" dirty="0">
                <a:ea typeface="Verdana" panose="020B0604030504040204" pitchFamily="34" charset="0"/>
                <a:cs typeface="Arial" panose="020B0604020202020204" pitchFamily="34" charset="0"/>
              </a:rPr>
              <a:t>Chinês</a:t>
            </a: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língua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pt-PT" sz="2800" b="1" dirty="0">
                <a:ea typeface="Verdana" panose="020B0604030504040204" pitchFamily="34" charset="0"/>
                <a:cs typeface="Arial" panose="020B0604020202020204" pitchFamily="34" charset="0"/>
              </a:rPr>
              <a:t>A solução?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Apresentar sempre os pedidos na língua do país requerido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Fornecer traduções de todos os documentos de apoio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Cumprir todas as formalidades de tradução (por exemplo, tradutores juramentados, etc.)</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Desafio do tempo</a:t>
            </a:r>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do tempo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pt-PT" sz="2800" b="1" dirty="0">
                <a:ea typeface="Verdana" panose="020B0604030504040204" pitchFamily="34" charset="0"/>
                <a:cs typeface="Arial" panose="020B0604020202020204" pitchFamily="34" charset="0"/>
              </a:rPr>
              <a:t>O desafio?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Os inquéritos internacionais abrangem, normalmente, um ou mais fusos horários</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dirty="0"/>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do tempo</a:t>
            </a:r>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pt-PT" sz="2800" b="1" dirty="0">
                <a:ea typeface="Verdana" panose="020B0604030504040204" pitchFamily="34" charset="0"/>
                <a:cs typeface="Arial" panose="020B0604020202020204" pitchFamily="34" charset="0"/>
              </a:rPr>
              <a:t>Wellington, NZ</a:t>
            </a:r>
          </a:p>
          <a:p>
            <a:pPr algn="ctr">
              <a:defRPr/>
            </a:pPr>
            <a:r>
              <a:rPr lang="pt-PT" sz="2800" b="1" dirty="0">
                <a:ea typeface="Verdana" panose="020B0604030504040204" pitchFamily="34" charset="0"/>
                <a:cs typeface="Arial" panose="020B0604020202020204" pitchFamily="34" charset="0"/>
              </a:rPr>
              <a:t>UTC+12</a:t>
            </a: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pt-PT" sz="2800" b="1" dirty="0">
                <a:ea typeface="Verdana" panose="020B0604030504040204" pitchFamily="34" charset="0"/>
                <a:cs typeface="Arial" panose="020B0604020202020204" pitchFamily="34" charset="0"/>
              </a:rPr>
              <a:t>Havai, EUA</a:t>
            </a:r>
          </a:p>
          <a:p>
            <a:pPr algn="ctr">
              <a:defRPr/>
            </a:pPr>
            <a:r>
              <a:rPr lang="pt-PT" sz="2800" b="1" dirty="0">
                <a:ea typeface="Verdana" panose="020B0604030504040204" pitchFamily="34" charset="0"/>
                <a:cs typeface="Arial" panose="020B0604020202020204" pitchFamily="34" charset="0"/>
              </a:rPr>
              <a:t>UTC-10</a:t>
            </a:r>
          </a:p>
        </p:txBody>
      </p:sp>
      <p:sp>
        <p:nvSpPr>
          <p:cNvPr id="19" name="Rectangle 18">
            <a:extLst>
              <a:ext uri="{FF2B5EF4-FFF2-40B4-BE49-F238E27FC236}">
                <a16:creationId xmlns:a16="http://schemas.microsoft.com/office/drawing/2014/main"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pt-PT" sz="2800" b="1" dirty="0">
                <a:ea typeface="Verdana" panose="020B0604030504040204" pitchFamily="34" charset="0"/>
                <a:cs typeface="Arial" panose="020B0604020202020204" pitchFamily="34" charset="0"/>
              </a:rPr>
              <a:t>Diferença horária de 22 horas</a:t>
            </a: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pt-PT" sz="2000" dirty="0">
                <a:ea typeface="Verdana" panose="020B0604030504040204" pitchFamily="34" charset="0"/>
                <a:cs typeface="Arial" panose="020B0604020202020204" pitchFamily="34" charset="0"/>
              </a:rPr>
              <a:t>A hora num dispositivo pode não estar sincronizada com a hora objetiva, pelo que as marcas temporais podem ser imprecisas </a:t>
            </a:r>
          </a:p>
          <a:p>
            <a:pPr marL="457200" indent="-457200" algn="just" fontAlgn="base">
              <a:spcBef>
                <a:spcPct val="0"/>
              </a:spcBef>
              <a:spcAft>
                <a:spcPct val="0"/>
              </a:spcAft>
              <a:buFont typeface="Wingdings" panose="05000000000000000000" pitchFamily="2" charset="2"/>
              <a:buChar char="v"/>
              <a:defRPr/>
            </a:pPr>
            <a:endParaRPr lang="en-GB" altLang="en-US" sz="20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pt-PT" sz="2000" dirty="0">
                <a:ea typeface="Verdana" panose="020B0604030504040204" pitchFamily="34" charset="0"/>
                <a:cs typeface="Arial" panose="020B0604020202020204" pitchFamily="34" charset="0"/>
              </a:rPr>
              <a:t>Os endereços IP podem ser estáticos ou dinâmicos</a:t>
            </a:r>
          </a:p>
          <a:p>
            <a:pPr marL="800100" lvl="1" indent="-342900" algn="just">
              <a:buFont typeface="Wingdings" panose="05000000000000000000" pitchFamily="2" charset="2"/>
              <a:buChar char="v"/>
              <a:defRPr/>
            </a:pPr>
            <a:r>
              <a:rPr lang="pt-PT" sz="2000" b="1" dirty="0">
                <a:ea typeface="Verdana" panose="020B0604030504040204" pitchFamily="34" charset="0"/>
                <a:cs typeface="Arial" panose="020B0604020202020204" pitchFamily="34" charset="0"/>
              </a:rPr>
              <a:t>Endereço IP estático</a:t>
            </a:r>
          </a:p>
          <a:p>
            <a:pPr lvl="2"/>
            <a:r>
              <a:rPr lang="pt-PT" sz="2000" dirty="0">
                <a:ea typeface="Verdana" panose="020B0604030504040204" pitchFamily="34" charset="0"/>
                <a:cs typeface="Arial" panose="020B0604020202020204" pitchFamily="34" charset="0"/>
              </a:rPr>
              <a:t>O endereço IP é atribuído de forma permanente a um único cliente (pode tratar-se de uma rede que, depois, atribui endereços sub-IP)</a:t>
            </a:r>
          </a:p>
          <a:p>
            <a:pPr marL="800100" lvl="1" indent="-342900" algn="just">
              <a:buFont typeface="Wingdings" panose="05000000000000000000" pitchFamily="2" charset="2"/>
              <a:buChar char="v"/>
              <a:defRPr/>
            </a:pPr>
            <a:r>
              <a:rPr lang="pt-PT" sz="2000" b="1" dirty="0">
                <a:ea typeface="Verdana" panose="020B0604030504040204" pitchFamily="34" charset="0"/>
                <a:cs typeface="Arial" panose="020B0604020202020204" pitchFamily="34" charset="0"/>
              </a:rPr>
              <a:t>Endereço IP dinâmico</a:t>
            </a:r>
          </a:p>
          <a:p>
            <a:pPr lvl="2"/>
            <a:r>
              <a:rPr lang="pt-PT" sz="2000" dirty="0">
                <a:ea typeface="Verdana" panose="020B0604030504040204" pitchFamily="34" charset="0"/>
                <a:cs typeface="Arial" panose="020B0604020202020204" pitchFamily="34" charset="0"/>
              </a:rPr>
              <a:t>O endereço IP só é atribuído ao cliente durante a duração da sessão na Internet (ou seja, desde o início até ao fim da sessão). Os endereços IP podem ser reatribuídos no momento em que a pessoa que se desliga.</a:t>
            </a:r>
          </a:p>
          <a:p>
            <a:endParaRPr lang="en-GB" sz="2000" dirty="0">
              <a:ea typeface="Verdana" panose="020B0604030504040204" pitchFamily="34" charset="0"/>
              <a:cs typeface="Arial" panose="020B0604020202020204" pitchFamily="34" charset="0"/>
            </a:endParaRPr>
          </a:p>
          <a:p>
            <a:r>
              <a:rPr lang="pt-PT" sz="2000" i="1" dirty="0">
                <a:ea typeface="Verdana" panose="020B0604030504040204" pitchFamily="34" charset="0"/>
                <a:cs typeface="Arial" panose="020B0604020202020204" pitchFamily="34" charset="0"/>
              </a:rPr>
              <a:t>Um erro na hora e no fuso horário pode implicar uma parte inocente. </a:t>
            </a:r>
          </a:p>
          <a:p>
            <a:r>
              <a:rPr lang="pt-PT" sz="2000" dirty="0">
                <a:ea typeface="Verdana" panose="020B0604030504040204" pitchFamily="34" charset="0"/>
                <a:cs typeface="Arial" panose="020B0604020202020204" pitchFamily="34" charset="0"/>
              </a:rPr>
              <a:t> </a:t>
            </a:r>
            <a:endParaRPr lang="pt-PT" sz="2200" dirty="0">
              <a:ea typeface="Verdana" panose="020B0604030504040204" pitchFamily="34" charset="0"/>
              <a:cs typeface="Arial" panose="020B0604020202020204" pitchFamily="34" charset="0"/>
            </a:endParaRP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dirty="0"/>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do tempo</a:t>
            </a:r>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do tempo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pt-PT" sz="2800" b="1" dirty="0">
                <a:ea typeface="Verdana" panose="020B0604030504040204" pitchFamily="34" charset="0"/>
                <a:cs typeface="Arial" panose="020B0604020202020204" pitchFamily="34" charset="0"/>
              </a:rPr>
              <a:t>A solução?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Especificar sempre o fuso horário com cada marca temporal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Não indicar mais de um fuso horário num único pedido</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Tentar utilizar o tempo universal coordenado (UTC) ou o fuso horário do Estado requerido </a:t>
            </a: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Objetivos da sessão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pt-PT" sz="2200" i="1" dirty="0"/>
              <a:t>Reconhecer os principais desafios associados à cooperação internacional no que diz respeito ao cibercrime e às provas sob a forma eletrónica</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Identificar as implicações práticas decorrentes dos principais desafios associados à cooperação internacional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Explorar possíveis soluções para enfrentar os desafios associados à cooperação internacional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pt-PT" sz="3200" b="1" dirty="0">
                <a:ea typeface="ＭＳ Ｐゴシック" charset="0"/>
                <a:cs typeface="ＭＳ Ｐゴシック" charset="0"/>
              </a:rPr>
              <a:t>Desafio das diferentes tradições jurídicas</a:t>
            </a:r>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pt-PT" sz="2600" b="1" dirty="0">
                <a:ea typeface="Verdana" panose="020B0604030504040204" pitchFamily="34" charset="0"/>
                <a:cs typeface="Arial" panose="020B0604020202020204" pitchFamily="34" charset="0"/>
              </a:rPr>
              <a:t>Existem três tradições jurídicas </a:t>
            </a:r>
          </a:p>
          <a:p>
            <a:pPr marL="914400" lvl="1" indent="-457200" algn="just">
              <a:buFont typeface="Arial" panose="020B0604020202020204" pitchFamily="34" charset="0"/>
              <a:buChar char="•"/>
            </a:pPr>
            <a:r>
              <a:rPr lang="pt-PT" sz="2600" dirty="0">
                <a:ea typeface="Verdana" panose="020B0604030504040204" pitchFamily="34" charset="0"/>
                <a:cs typeface="Arial" panose="020B0604020202020204" pitchFamily="34" charset="0"/>
              </a:rPr>
              <a:t>Tradição do direito comum</a:t>
            </a:r>
          </a:p>
          <a:p>
            <a:pPr marL="914400" lvl="1" indent="-457200" algn="just">
              <a:buFont typeface="Arial" panose="020B0604020202020204" pitchFamily="34" charset="0"/>
              <a:buChar char="•"/>
            </a:pPr>
            <a:r>
              <a:rPr lang="pt-PT" sz="2600" dirty="0">
                <a:ea typeface="Verdana" panose="020B0604030504040204" pitchFamily="34" charset="0"/>
                <a:cs typeface="Arial" panose="020B0604020202020204" pitchFamily="34" charset="0"/>
              </a:rPr>
              <a:t>Tradição do direito civil</a:t>
            </a:r>
          </a:p>
          <a:p>
            <a:pPr marL="914400" lvl="1" indent="-457200" algn="just">
              <a:buFont typeface="Arial" panose="020B0604020202020204" pitchFamily="34" charset="0"/>
              <a:buChar char="•"/>
            </a:pPr>
            <a:r>
              <a:rPr lang="pt-PT" sz="2600" dirty="0">
                <a:ea typeface="Verdana" panose="020B0604030504040204" pitchFamily="34" charset="0"/>
                <a:cs typeface="Arial" panose="020B0604020202020204" pitchFamily="34" charset="0"/>
              </a:rPr>
              <a:t>Tradição do direito islâmico </a:t>
            </a: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pt-PT" sz="2600" dirty="0">
                <a:ea typeface="Verdana" panose="020B0604030504040204" pitchFamily="34" charset="0"/>
                <a:cs typeface="Arial" panose="020B0604020202020204" pitchFamily="34" charset="0"/>
              </a:rPr>
              <a:t>Os requisitos jurídicos em matéria de </a:t>
            </a:r>
            <a:r>
              <a:rPr lang="pt-PT" sz="2600" b="1" dirty="0">
                <a:ea typeface="Verdana" panose="020B0604030504040204" pitchFamily="34" charset="0"/>
                <a:cs typeface="Arial" panose="020B0604020202020204" pitchFamily="34" charset="0"/>
              </a:rPr>
              <a:t>procedimentos </a:t>
            </a:r>
            <a:r>
              <a:rPr lang="pt-PT" sz="2600" dirty="0">
                <a:ea typeface="Verdana" panose="020B0604030504040204" pitchFamily="34" charset="0"/>
                <a:cs typeface="Arial" panose="020B0604020202020204" pitchFamily="34" charset="0"/>
              </a:rPr>
              <a:t>e de </a:t>
            </a:r>
            <a:r>
              <a:rPr lang="pt-PT" sz="2600" b="1" dirty="0">
                <a:ea typeface="Verdana" panose="020B0604030504040204" pitchFamily="34" charset="0"/>
                <a:cs typeface="Arial" panose="020B0604020202020204" pitchFamily="34" charset="0"/>
              </a:rPr>
              <a:t>admissibilidade</a:t>
            </a:r>
            <a:r>
              <a:rPr lang="pt-PT" sz="2600" dirty="0">
                <a:ea typeface="Verdana" panose="020B0604030504040204" pitchFamily="34" charset="0"/>
                <a:cs typeface="Arial" panose="020B0604020202020204" pitchFamily="34" charset="0"/>
              </a:rPr>
              <a:t> variam de país para país</a:t>
            </a: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5293757"/>
          </a:xfrm>
          <a:prstGeom prst="rect">
            <a:avLst/>
          </a:prstGeom>
        </p:spPr>
        <p:txBody>
          <a:bodyPr wrap="square">
            <a:spAutoFit/>
          </a:bodyPr>
          <a:lstStyle/>
          <a:p>
            <a:pPr algn="ctr"/>
            <a:r>
              <a:rPr lang="pt-PT" sz="2600" b="1" dirty="0">
                <a:ea typeface="Verdana" panose="020B0604030504040204" pitchFamily="34" charset="0"/>
                <a:cs typeface="Arial" panose="020B0604020202020204" pitchFamily="34" charset="0"/>
              </a:rPr>
              <a:t>Os papéis e as funções variam nos sistemas jurídicos</a:t>
            </a:r>
          </a:p>
          <a:p>
            <a:pPr algn="ctr"/>
            <a:endParaRPr lang="en-GB" altLang="en-US" sz="2600" b="1" dirty="0">
              <a:ea typeface="Verdana" panose="020B0604030504040204" pitchFamily="34" charset="0"/>
              <a:cs typeface="Arial" panose="020B0604020202020204" pitchFamily="34" charset="0"/>
            </a:endParaRPr>
          </a:p>
          <a:p>
            <a:pPr algn="ctr"/>
            <a:r>
              <a:rPr lang="pt-PT" sz="2600" b="1" dirty="0">
                <a:solidFill>
                  <a:srgbClr val="FF0000"/>
                </a:solidFill>
                <a:ea typeface="Verdana" panose="020B0604030504040204" pitchFamily="34" charset="0"/>
                <a:cs typeface="Arial" panose="020B0604020202020204" pitchFamily="34" charset="0"/>
              </a:rPr>
              <a:t>Polícia</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pt-PT" sz="2600" b="1" dirty="0">
                <a:solidFill>
                  <a:srgbClr val="FF0000"/>
                </a:solidFill>
                <a:ea typeface="Verdana" panose="020B0604030504040204" pitchFamily="34" charset="0"/>
                <a:cs typeface="Arial" panose="020B0604020202020204" pitchFamily="34" charset="0"/>
              </a:rPr>
              <a:t>Ministério Público</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pt-PT" sz="2600" b="1" dirty="0">
                <a:solidFill>
                  <a:srgbClr val="FF0000"/>
                </a:solidFill>
                <a:ea typeface="Verdana" panose="020B0604030504040204" pitchFamily="34" charset="0"/>
                <a:cs typeface="Arial" panose="020B0604020202020204" pitchFamily="34" charset="0"/>
              </a:rPr>
              <a:t>Juiz/juiz de instrução </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pt-PT" sz="2600" b="1" dirty="0">
                <a:solidFill>
                  <a:srgbClr val="FF0000"/>
                </a:solidFill>
                <a:ea typeface="Verdana" panose="020B0604030504040204" pitchFamily="34" charset="0"/>
                <a:cs typeface="Arial" panose="020B0604020202020204" pitchFamily="34" charset="0"/>
              </a:rPr>
              <a:t>Advogado de defesa</a:t>
            </a:r>
          </a:p>
          <a:p>
            <a:pPr algn="ctr"/>
            <a:endParaRPr lang="en-GB" altLang="en-US" sz="2600" b="1" dirty="0">
              <a:solidFill>
                <a:srgbClr val="FF0000"/>
              </a:solidFill>
              <a:ea typeface="Verdana" panose="020B0604030504040204" pitchFamily="34" charset="0"/>
              <a:cs typeface="Arial" panose="020B0604020202020204" pitchFamily="34" charset="0"/>
            </a:endParaRPr>
          </a:p>
          <a:p>
            <a:pPr algn="ctr"/>
            <a:r>
              <a:rPr lang="pt-PT" sz="2600" b="1" dirty="0">
                <a:solidFill>
                  <a:srgbClr val="FF0000"/>
                </a:solidFill>
                <a:ea typeface="Verdana" panose="020B0604030504040204" pitchFamily="34" charset="0"/>
                <a:cs typeface="Arial" panose="020B0604020202020204" pitchFamily="34" charset="0"/>
              </a:rPr>
              <a:t>Outros participantes (testemunhas, vítimas, peritos)</a:t>
            </a:r>
          </a:p>
        </p:txBody>
      </p:sp>
    </p:spTree>
    <p:extLst>
      <p:ext uri="{BB962C8B-B14F-4D97-AF65-F5344CB8AC3E}">
        <p14:creationId xmlns:p14="http://schemas.microsoft.com/office/powerpoint/2010/main" val="4002117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366432" cy="5324535"/>
          </a:xfrm>
          <a:prstGeom prst="rect">
            <a:avLst/>
          </a:prstGeom>
        </p:spPr>
        <p:txBody>
          <a:bodyPr wrap="square">
            <a:spAutoFit/>
          </a:bodyPr>
          <a:lstStyle/>
          <a:p>
            <a:pPr marL="342900" indent="-342900" algn="just">
              <a:buFont typeface="Wingdings" pitchFamily="2" charset="2"/>
              <a:buChar char="ü"/>
            </a:pPr>
            <a:r>
              <a:rPr lang="pt-PT" sz="2000" b="1" dirty="0">
                <a:ea typeface="Verdana" panose="020B0604030504040204" pitchFamily="34" charset="0"/>
                <a:cs typeface="Arial" panose="020B0604020202020204" pitchFamily="34" charset="0"/>
              </a:rPr>
              <a:t>Dupla criminalidade</a:t>
            </a:r>
          </a:p>
          <a:p>
            <a:pPr marL="800100" lvl="1" indent="-342900" algn="just">
              <a:buFont typeface="Wingdings" pitchFamily="2" charset="2"/>
              <a:buChar char="ü"/>
            </a:pPr>
            <a:r>
              <a:rPr lang="pt-PT" sz="2000" dirty="0">
                <a:ea typeface="Verdana" panose="020B0604030504040204" pitchFamily="34" charset="0"/>
                <a:cs typeface="Arial" panose="020B0604020202020204" pitchFamily="34" charset="0"/>
              </a:rPr>
              <a:t>Muitos países exigem uma dupla criminalidade para prestarem assistência mútua a outros países, o que também é permitido pela Convenção de Budapeste. </a:t>
            </a:r>
          </a:p>
          <a:p>
            <a:pPr marL="800100" lvl="1" indent="-342900" algn="just">
              <a:buFont typeface="Wingdings" pitchFamily="2" charset="2"/>
              <a:buChar char="ü"/>
            </a:pPr>
            <a:r>
              <a:rPr lang="pt-PT" sz="2000" dirty="0">
                <a:ea typeface="Verdana" panose="020B0604030504040204" pitchFamily="34" charset="0"/>
                <a:cs typeface="Arial" panose="020B0604020202020204" pitchFamily="34" charset="0"/>
              </a:rPr>
              <a:t>Estes países cooperarão apenas no que diz respeito a infrações cometidas noutras jurisdições que, se cometidas na sua própria jurisdição, constituiriam uma infração.</a:t>
            </a:r>
          </a:p>
          <a:p>
            <a:pPr marL="800100" lvl="1" indent="-342900" algn="just">
              <a:buFont typeface="Wingdings" pitchFamily="2" charset="2"/>
              <a:buChar char="ü"/>
            </a:pPr>
            <a:r>
              <a:rPr lang="pt-PT" sz="2000" dirty="0">
                <a:ea typeface="Verdana" panose="020B0604030504040204" pitchFamily="34" charset="0"/>
                <a:cs typeface="Arial" panose="020B0604020202020204" pitchFamily="34" charset="0"/>
              </a:rPr>
              <a:t>Poderão verificar-se desafios na interpretação da dupla criminalidade devido a problemas linguísticos e terminológicos identificados </a:t>
            </a:r>
          </a:p>
          <a:p>
            <a:pPr marL="800100" lvl="1" indent="-342900" algn="just">
              <a:buFont typeface="Wingdings" pitchFamily="2" charset="2"/>
              <a:buChar char="ü"/>
            </a:pPr>
            <a:endParaRPr lang="en-US" sz="20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pt-PT" sz="2000" dirty="0"/>
              <a:t>A </a:t>
            </a:r>
            <a:r>
              <a:rPr lang="pt-PT" sz="2000" b="1" dirty="0"/>
              <a:t>terminologia das infrações</a:t>
            </a:r>
            <a:r>
              <a:rPr lang="pt-PT" sz="2000" dirty="0"/>
              <a:t> varia: </a:t>
            </a:r>
          </a:p>
          <a:p>
            <a:pPr marL="800100" lvl="1" indent="-342900" algn="just">
              <a:buFont typeface="Wingdings" pitchFamily="2" charset="2"/>
              <a:buChar char="ü"/>
            </a:pPr>
            <a:r>
              <a:rPr lang="pt-PT" sz="2000" dirty="0"/>
              <a:t>A terminologia das infrações utilizada varia consoante os sistemas (direito comum: conspiração/direito civil: associação de malfeitores) </a:t>
            </a:r>
          </a:p>
          <a:p>
            <a:pPr marL="800100" lvl="1" indent="-342900" algn="just">
              <a:buFont typeface="Wingdings" pitchFamily="2" charset="2"/>
              <a:buChar char="ü"/>
            </a:pPr>
            <a:r>
              <a:rPr lang="pt-PT" sz="2000" dirty="0"/>
              <a:t>Esta situação pode causar dificuldades na interpretação da dupla criminalidade. </a:t>
            </a:r>
          </a:p>
        </p:txBody>
      </p:sp>
    </p:spTree>
    <p:extLst>
      <p:ext uri="{BB962C8B-B14F-4D97-AF65-F5344CB8AC3E}">
        <p14:creationId xmlns:p14="http://schemas.microsoft.com/office/powerpoint/2010/main"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832092"/>
          </a:xfrm>
          <a:prstGeom prst="rect">
            <a:avLst/>
          </a:prstGeom>
        </p:spPr>
        <p:txBody>
          <a:bodyPr wrap="square">
            <a:spAutoFit/>
          </a:bodyPr>
          <a:lstStyle/>
          <a:p>
            <a:pPr marL="342900" indent="-342900" algn="just">
              <a:buFont typeface="Wingdings" pitchFamily="2" charset="2"/>
              <a:buChar char="ü"/>
            </a:pPr>
            <a:r>
              <a:rPr lang="pt-PT" sz="2200" dirty="0">
                <a:ea typeface="Verdana" panose="020B0604030504040204" pitchFamily="34" charset="0"/>
                <a:cs typeface="Arial" panose="020B0604020202020204" pitchFamily="34" charset="0"/>
              </a:rPr>
              <a:t>A </a:t>
            </a:r>
            <a:r>
              <a:rPr lang="pt-PT" sz="2200" b="1" dirty="0">
                <a:ea typeface="Verdana" panose="020B0604030504040204" pitchFamily="34" charset="0"/>
                <a:cs typeface="Arial" panose="020B0604020202020204" pitchFamily="34" charset="0"/>
              </a:rPr>
              <a:t>terminologia do procedimento</a:t>
            </a:r>
            <a:r>
              <a:rPr lang="pt-PT" sz="2200" dirty="0">
                <a:ea typeface="Verdana" panose="020B0604030504040204" pitchFamily="34" charset="0"/>
                <a:cs typeface="Arial" panose="020B0604020202020204" pitchFamily="34" charset="0"/>
              </a:rPr>
              <a:t> varia:</a:t>
            </a:r>
          </a:p>
          <a:p>
            <a:pPr marL="800100" lvl="1" indent="-342900" algn="just">
              <a:buFont typeface="Wingdings" pitchFamily="2" charset="2"/>
              <a:buChar char="ü"/>
            </a:pPr>
            <a:r>
              <a:rPr lang="pt-PT" sz="2200" dirty="0">
                <a:ea typeface="Verdana" panose="020B0604030504040204" pitchFamily="34" charset="0"/>
                <a:cs typeface="Arial" panose="020B0604020202020204" pitchFamily="34" charset="0"/>
              </a:rPr>
              <a:t>Os termos “</a:t>
            </a:r>
            <a:r>
              <a:rPr lang="pt-PT" sz="2200" i="1" dirty="0">
                <a:ea typeface="Verdana" panose="020B0604030504040204" pitchFamily="34" charset="0"/>
                <a:cs typeface="Arial" panose="020B0604020202020204" pitchFamily="34" charset="0"/>
              </a:rPr>
              <a:t>affidavit</a:t>
            </a:r>
            <a:r>
              <a:rPr lang="pt-PT" sz="2200" dirty="0">
                <a:ea typeface="Verdana" panose="020B0604030504040204" pitchFamily="34" charset="0"/>
                <a:cs typeface="Arial" panose="020B0604020202020204" pitchFamily="34" charset="0"/>
              </a:rPr>
              <a:t>” e “</a:t>
            </a:r>
            <a:r>
              <a:rPr lang="pt-PT" sz="2200" i="1" dirty="0">
                <a:ea typeface="Verdana" panose="020B0604030504040204" pitchFamily="34" charset="0"/>
                <a:cs typeface="Arial" panose="020B0604020202020204" pitchFamily="34" charset="0"/>
              </a:rPr>
              <a:t>providência habeous corpus</a:t>
            </a:r>
            <a:r>
              <a:rPr lang="pt-PT" sz="2200" dirty="0">
                <a:ea typeface="Verdana" panose="020B0604030504040204" pitchFamily="34" charset="0"/>
                <a:cs typeface="Arial" panose="020B0604020202020204" pitchFamily="34" charset="0"/>
              </a:rPr>
              <a:t>” podem não ser familiares para os profissionais de direito civil </a:t>
            </a:r>
          </a:p>
          <a:p>
            <a:pPr marL="800100" lvl="1" indent="-342900" algn="just">
              <a:buFont typeface="Wingdings" pitchFamily="2" charset="2"/>
              <a:buChar char="ü"/>
            </a:pPr>
            <a:r>
              <a:rPr lang="pt-PT" sz="2200" dirty="0"/>
              <a:t>Os termos “comissão de inquérito” e “ata” podem não ser familiares para os profissionais do direito comum</a:t>
            </a:r>
            <a:r>
              <a:rPr lang="pt-PT" sz="2200" dirty="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pt-PT" sz="2200" b="1" dirty="0">
                <a:ea typeface="Verdana" panose="020B0604030504040204" pitchFamily="34" charset="0"/>
                <a:cs typeface="Arial" panose="020B0604020202020204" pitchFamily="34" charset="0"/>
              </a:rPr>
              <a:t>Manter a confidencialidade </a:t>
            </a:r>
          </a:p>
          <a:p>
            <a:pPr marL="800100" lvl="1" indent="-342900" algn="just">
              <a:buFont typeface="Wingdings" pitchFamily="2" charset="2"/>
              <a:buChar char="ü"/>
            </a:pPr>
            <a:r>
              <a:rPr lang="pt-PT" sz="2200" dirty="0">
                <a:ea typeface="Verdana" panose="020B0604030504040204" pitchFamily="34" charset="0"/>
                <a:cs typeface="Arial" panose="020B0604020202020204" pitchFamily="34" charset="0"/>
              </a:rPr>
              <a:t>Muitos países de direito comum não podem manter a confidencialidade, uma vez que são obrigados a fornecer cópias das provas ao arguido – tornando-as um registo público </a:t>
            </a: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046655"/>
            <a:ext cx="8056101" cy="5632311"/>
          </a:xfrm>
          <a:prstGeom prst="rect">
            <a:avLst/>
          </a:prstGeom>
        </p:spPr>
        <p:txBody>
          <a:bodyPr wrap="square">
            <a:spAutoFit/>
          </a:bodyPr>
          <a:lstStyle/>
          <a:p>
            <a:pPr marL="342900" indent="-342900" algn="just">
              <a:buFont typeface="Wingdings" pitchFamily="2" charset="2"/>
              <a:buChar char="ü"/>
            </a:pPr>
            <a:r>
              <a:rPr lang="pt-PT" sz="2000" b="1" dirty="0"/>
              <a:t>Identificadores de indivíduos </a:t>
            </a:r>
          </a:p>
          <a:p>
            <a:pPr marL="800100" lvl="1" indent="-342900" algn="just">
              <a:buFont typeface="Wingdings" pitchFamily="2" charset="2"/>
              <a:buChar char="ü"/>
            </a:pPr>
            <a:r>
              <a:rPr lang="pt-PT" sz="2000" dirty="0"/>
              <a:t>Em muitos países (incluindo países com influência da tradição jurídica islâmica), os nomes dos indivíduos são geralmente seguidos pelo nome do pai ou do marido. A ausência dessa informação num pedido pode colocar dificuldades à execução </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pt-PT" sz="2000" b="1" dirty="0"/>
              <a:t>Diferentes critérios de prova </a:t>
            </a:r>
          </a:p>
          <a:p>
            <a:pPr marL="800100" lvl="1" indent="-342900" algn="just">
              <a:buFont typeface="Wingdings" pitchFamily="2" charset="2"/>
              <a:buChar char="ü"/>
            </a:pPr>
            <a:r>
              <a:rPr lang="pt-PT" sz="2000" dirty="0"/>
              <a:t>Os diferentes países têm diferentes critérios de prova</a:t>
            </a:r>
          </a:p>
          <a:p>
            <a:pPr marL="800100" lvl="1" indent="-342900" algn="just">
              <a:buFont typeface="Wingdings" pitchFamily="2" charset="2"/>
              <a:buChar char="ü"/>
            </a:pPr>
            <a:r>
              <a:rPr lang="pt-PT" sz="2000" dirty="0"/>
              <a:t>Por exemplo, em alguns países com sistemas jurídicos islâmicos, o valor probatório do testemunho de uma mulher pode ser inferior ao de um homem</a:t>
            </a:r>
          </a:p>
          <a:p>
            <a:pPr marL="800100" lvl="1" indent="-342900" algn="just">
              <a:buFont typeface="Wingdings" pitchFamily="2" charset="2"/>
              <a:buChar char="ü"/>
            </a:pPr>
            <a:endParaRPr lang="en-GB" sz="2000" dirty="0"/>
          </a:p>
          <a:p>
            <a:pPr marL="342900" indent="-342900" algn="just">
              <a:buFont typeface="Wingdings" pitchFamily="2" charset="2"/>
              <a:buChar char="ü"/>
            </a:pPr>
            <a:r>
              <a:rPr lang="pt-PT" sz="2000" b="1" dirty="0">
                <a:ea typeface="Verdana" panose="020B0604030504040204" pitchFamily="34" charset="0"/>
                <a:cs typeface="Arial" panose="020B0604020202020204" pitchFamily="34" charset="0"/>
              </a:rPr>
              <a:t>Requisitos do processo equitativo </a:t>
            </a:r>
          </a:p>
          <a:p>
            <a:pPr marL="800100" lvl="1" indent="-342900" algn="just">
              <a:buFont typeface="Wingdings" pitchFamily="2" charset="2"/>
              <a:buChar char="ü"/>
            </a:pPr>
            <a:r>
              <a:rPr lang="pt-PT" sz="2000" dirty="0">
                <a:ea typeface="Verdana" panose="020B0604030504040204" pitchFamily="34" charset="0"/>
                <a:cs typeface="Arial" panose="020B0604020202020204" pitchFamily="34" charset="0"/>
              </a:rPr>
              <a:t>Os países têm requisitos de processo justo e constitucionais diferentes para a recolha de elementos de prova </a:t>
            </a:r>
          </a:p>
          <a:p>
            <a:pPr marL="800100" lvl="1" indent="-342900" algn="just">
              <a:buFont typeface="Wingdings" pitchFamily="2" charset="2"/>
              <a:buChar char="ü"/>
            </a:pPr>
            <a:r>
              <a:rPr lang="pt-PT" sz="2000" dirty="0">
                <a:ea typeface="Verdana" panose="020B0604030504040204" pitchFamily="34" charset="0"/>
                <a:cs typeface="Arial" panose="020B0604020202020204" pitchFamily="34" charset="0"/>
              </a:rPr>
              <a:t>Se os elementos de prova não forem recolhidos em conformidade com estes requisitos, podem não ser admissíveis a nível local</a:t>
            </a:r>
          </a:p>
        </p:txBody>
      </p:sp>
    </p:spTree>
    <p:extLst>
      <p:ext uri="{BB962C8B-B14F-4D97-AF65-F5344CB8AC3E}">
        <p14:creationId xmlns:p14="http://schemas.microsoft.com/office/powerpoint/2010/main"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pt-PT" sz="2000" b="1" dirty="0">
                <a:ea typeface="Verdana" panose="020B0604030504040204" pitchFamily="34" charset="0"/>
                <a:cs typeface="Arial" panose="020B0604020202020204" pitchFamily="34" charset="0"/>
              </a:rPr>
              <a:t>Exemplo ilustrativo de desafio colocado pelos diferentes requisitos do processo equitativo:</a:t>
            </a:r>
          </a:p>
          <a:p>
            <a:pPr marL="342900" indent="-342900" algn="just">
              <a:buFont typeface="Wingdings" pitchFamily="2" charset="2"/>
              <a:buChar char="ü"/>
            </a:pPr>
            <a:endParaRPr lang="en-GB" altLang="en-US" sz="2000" b="1" dirty="0">
              <a:ea typeface="Verdana" panose="020B0604030504040204" pitchFamily="34" charset="0"/>
              <a:cs typeface="Arial" panose="020B0604020202020204" pitchFamily="34" charset="0"/>
            </a:endParaRPr>
          </a:p>
          <a:p>
            <a:pPr algn="just"/>
            <a:r>
              <a:rPr lang="pt-PT" sz="2000" dirty="0">
                <a:ea typeface="Verdana" panose="020B0604030504040204" pitchFamily="34" charset="0"/>
                <a:cs typeface="Arial" panose="020B0604020202020204" pitchFamily="34" charset="0"/>
              </a:rPr>
              <a:t>A Índia solicita ao Reino Unido que efetue uma busca de um local onde está localizado um sistema informático </a:t>
            </a:r>
          </a:p>
          <a:p>
            <a:pPr algn="just"/>
            <a:endParaRPr lang="en-GB" altLang="en-US" sz="2000" dirty="0">
              <a:ea typeface="Verdana" panose="020B0604030504040204" pitchFamily="34" charset="0"/>
              <a:cs typeface="Arial" panose="020B0604020202020204" pitchFamily="34" charset="0"/>
            </a:endParaRPr>
          </a:p>
          <a:p>
            <a:pPr algn="just"/>
            <a:r>
              <a:rPr lang="pt-PT" sz="2000" dirty="0">
                <a:ea typeface="Verdana" panose="020B0604030504040204" pitchFamily="34" charset="0"/>
                <a:cs typeface="Arial" panose="020B0604020202020204" pitchFamily="34" charset="0"/>
              </a:rPr>
              <a:t>A legislação indiana exige que todas as buscas num local sejam realizadas na presença de duas testemunhas independentes e respeitáveis </a:t>
            </a:r>
          </a:p>
          <a:p>
            <a:pPr algn="just"/>
            <a:endParaRPr lang="en-GB" altLang="en-US" sz="2000" dirty="0">
              <a:ea typeface="Verdana" panose="020B0604030504040204" pitchFamily="34" charset="0"/>
              <a:cs typeface="Arial" panose="020B0604020202020204" pitchFamily="34" charset="0"/>
            </a:endParaRPr>
          </a:p>
          <a:p>
            <a:pPr algn="just"/>
            <a:r>
              <a:rPr lang="pt-PT" sz="2000" dirty="0">
                <a:ea typeface="Verdana" panose="020B0604030504040204" pitchFamily="34" charset="0"/>
                <a:cs typeface="Arial" panose="020B0604020202020204" pitchFamily="34" charset="0"/>
              </a:rPr>
              <a:t>O direito do Reino Unido não prevê tal requisito </a:t>
            </a:r>
          </a:p>
          <a:p>
            <a:pPr algn="just"/>
            <a:endParaRPr lang="en-GB" altLang="en-US" sz="2000" dirty="0">
              <a:ea typeface="Verdana" panose="020B0604030504040204" pitchFamily="34" charset="0"/>
              <a:cs typeface="Arial" panose="020B0604020202020204" pitchFamily="34" charset="0"/>
            </a:endParaRPr>
          </a:p>
          <a:p>
            <a:pPr algn="just"/>
            <a:r>
              <a:rPr lang="pt-PT" sz="2000" dirty="0">
                <a:ea typeface="Verdana" panose="020B0604030504040204" pitchFamily="34" charset="0"/>
                <a:cs typeface="Arial" panose="020B0604020202020204" pitchFamily="34" charset="0"/>
              </a:rPr>
              <a:t>O Reino Unido procede à apreensão em conformidade com o seu direito interno na ausência de duas testemunhas independentes </a:t>
            </a:r>
          </a:p>
          <a:p>
            <a:pPr algn="just"/>
            <a:endParaRPr lang="en-GB" altLang="en-US" sz="2000" dirty="0">
              <a:ea typeface="Verdana" panose="020B0604030504040204" pitchFamily="34" charset="0"/>
              <a:cs typeface="Arial" panose="020B0604020202020204" pitchFamily="34" charset="0"/>
            </a:endParaRPr>
          </a:p>
          <a:p>
            <a:pPr algn="just"/>
            <a:r>
              <a:rPr lang="pt-PT" sz="2000" dirty="0">
                <a:ea typeface="Verdana" panose="020B0604030504040204" pitchFamily="34" charset="0"/>
                <a:cs typeface="Arial" panose="020B0604020202020204" pitchFamily="34" charset="0"/>
              </a:rPr>
              <a:t>O juiz indiano decide que as provas obtidas a partir do sistema informático do Reino Unido são inadmissíveis </a:t>
            </a:r>
          </a:p>
        </p:txBody>
      </p:sp>
      <p:sp>
        <p:nvSpPr>
          <p:cNvPr id="5" name="Arrow: Down 4">
            <a:extLst>
              <a:ext uri="{FF2B5EF4-FFF2-40B4-BE49-F238E27FC236}">
                <a16:creationId xmlns:a16="http://schemas.microsoft.com/office/drawing/2014/main" id="{BCE4D970-D44D-4661-B203-CDA1B09B8E80}"/>
              </a:ext>
            </a:extLst>
          </p:cNvPr>
          <p:cNvSpPr/>
          <p:nvPr/>
        </p:nvSpPr>
        <p:spPr>
          <a:xfrm>
            <a:off x="8433621" y="1892575"/>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2950308"/>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340810" y="4004699"/>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352313" y="4865197"/>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5386090"/>
          </a:xfrm>
          <a:prstGeom prst="rect">
            <a:avLst/>
          </a:prstGeom>
        </p:spPr>
        <p:txBody>
          <a:bodyPr wrap="square">
            <a:spAutoFit/>
          </a:bodyPr>
          <a:lstStyle/>
          <a:p>
            <a:pPr algn="ctr">
              <a:defRPr/>
            </a:pPr>
            <a:r>
              <a:rPr lang="pt-PT" sz="2800" b="1" dirty="0">
                <a:ea typeface="Verdana" panose="020B0604030504040204" pitchFamily="34" charset="0"/>
                <a:cs typeface="Arial" panose="020B0604020202020204" pitchFamily="34" charset="0"/>
              </a:rPr>
              <a:t>A solução?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400" dirty="0">
                <a:ea typeface="Verdana" panose="020B0604030504040204" pitchFamily="34" charset="0"/>
                <a:cs typeface="Arial" panose="020B0604020202020204" pitchFamily="34" charset="0"/>
              </a:rPr>
              <a:t>Sensibilização e educação sobre outros sistemas jurídicos para limitar os mal-entendidos</a:t>
            </a:r>
          </a:p>
          <a:p>
            <a:pPr algn="ctr">
              <a:defRPr/>
            </a:pPr>
            <a:endParaRPr lang="en-GB" altLang="en-US" sz="2400" dirty="0">
              <a:ea typeface="Verdana" panose="020B0604030504040204" pitchFamily="34" charset="0"/>
              <a:cs typeface="Arial" panose="020B0604020202020204" pitchFamily="34" charset="0"/>
            </a:endParaRPr>
          </a:p>
          <a:p>
            <a:pPr algn="ctr">
              <a:defRPr/>
            </a:pPr>
            <a:r>
              <a:rPr lang="pt-PT" sz="2400" dirty="0">
                <a:ea typeface="Verdana" panose="020B0604030504040204" pitchFamily="34" charset="0"/>
                <a:cs typeface="Arial" panose="020B0604020202020204" pitchFamily="34" charset="0"/>
              </a:rPr>
              <a:t>Especificar claramente nos pedidos quaisquer requisitos legais da parte requerente</a:t>
            </a:r>
          </a:p>
          <a:p>
            <a:pPr algn="ctr">
              <a:defRPr/>
            </a:pPr>
            <a:endParaRPr lang="en-GB" altLang="en-US" sz="2400" dirty="0">
              <a:ea typeface="Verdana" panose="020B0604030504040204" pitchFamily="34" charset="0"/>
              <a:cs typeface="Arial" panose="020B0604020202020204" pitchFamily="34" charset="0"/>
            </a:endParaRPr>
          </a:p>
          <a:p>
            <a:pPr algn="ctr">
              <a:defRPr/>
            </a:pPr>
            <a:r>
              <a:rPr lang="pt-PT" sz="2400" dirty="0">
                <a:ea typeface="Verdana" panose="020B0604030504040204" pitchFamily="34" charset="0"/>
                <a:cs typeface="Arial" panose="020B0604020202020204" pitchFamily="34" charset="0"/>
              </a:rPr>
              <a:t>Melhoria da coordenação com as respetivas autoridades centrais, a fim de alinharem os requisitos</a:t>
            </a:r>
          </a:p>
          <a:p>
            <a:pPr algn="ctr">
              <a:defRPr/>
            </a:pPr>
            <a:endParaRPr lang="en-GB" altLang="en-US" sz="2400" dirty="0">
              <a:ea typeface="Verdana" panose="020B0604030504040204" pitchFamily="34" charset="0"/>
              <a:cs typeface="Arial" panose="020B0604020202020204" pitchFamily="34" charset="0"/>
            </a:endParaRPr>
          </a:p>
          <a:p>
            <a:pPr algn="ctr">
              <a:defRPr/>
            </a:pPr>
            <a:r>
              <a:rPr lang="pt-PT" sz="2400" dirty="0">
                <a:ea typeface="Verdana" panose="020B0604030504040204" pitchFamily="34" charset="0"/>
                <a:cs typeface="Arial" panose="020B0604020202020204" pitchFamily="34" charset="0"/>
              </a:rPr>
              <a:t>Legislação harmonizada</a:t>
            </a:r>
          </a:p>
          <a:p>
            <a:pPr algn="ctr">
              <a:defRPr/>
            </a:pPr>
            <a:endParaRPr lang="en-GB" altLang="en-US" sz="2400" dirty="0">
              <a:ea typeface="Verdana" panose="020B0604030504040204" pitchFamily="34" charset="0"/>
              <a:cs typeface="Arial" panose="020B0604020202020204" pitchFamily="34" charset="0"/>
            </a:endParaRPr>
          </a:p>
          <a:p>
            <a:pPr algn="ctr">
              <a:defRPr/>
            </a:pPr>
            <a:r>
              <a:rPr lang="pt-PT" sz="2400" dirty="0">
                <a:ea typeface="Verdana" panose="020B0604030504040204" pitchFamily="34" charset="0"/>
                <a:cs typeface="Arial" panose="020B0604020202020204" pitchFamily="34" charset="0"/>
              </a:rPr>
              <a:t>Revisão dos manuais/orientações do MLAT disponíveis</a:t>
            </a:r>
          </a:p>
        </p:txBody>
      </p:sp>
    </p:spTree>
    <p:extLst>
      <p:ext uri="{BB962C8B-B14F-4D97-AF65-F5344CB8AC3E}">
        <p14:creationId xmlns:p14="http://schemas.microsoft.com/office/powerpoint/2010/main"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das diferentes tradições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4832092"/>
          </a:xfrm>
          <a:prstGeom prst="rect">
            <a:avLst/>
          </a:prstGeom>
        </p:spPr>
        <p:txBody>
          <a:bodyPr wrap="square">
            <a:spAutoFit/>
          </a:bodyPr>
          <a:lstStyle/>
          <a:p>
            <a:pPr algn="ctr">
              <a:defRPr/>
            </a:pPr>
            <a:r>
              <a:rPr lang="pt-PT" sz="2800" b="1" dirty="0">
                <a:ea typeface="Verdana" panose="020B0604030504040204" pitchFamily="34" charset="0"/>
                <a:cs typeface="Arial" panose="020B0604020202020204" pitchFamily="34" charset="0"/>
              </a:rPr>
              <a:t>Outra solução?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Utilizar a rede 24/7 para obter aconselhamento jurídico sobre os requisitos da legislação local</a:t>
            </a: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pt-PT" sz="2800" i="1" dirty="0">
                <a:ea typeface="Verdana" panose="020B0604030504040204" pitchFamily="34" charset="0"/>
                <a:cs typeface="Arial" panose="020B0604020202020204" pitchFamily="34" charset="0"/>
              </a:rPr>
              <a:t>“</a:t>
            </a:r>
            <a:r>
              <a:rPr lang="pt-PT" sz="2800" b="1" i="1" dirty="0">
                <a:ea typeface="Verdana" panose="020B0604030504040204" pitchFamily="34" charset="0"/>
                <a:cs typeface="Arial" panose="020B0604020202020204" pitchFamily="34" charset="0"/>
              </a:rPr>
              <a:t>Artigo 35.º – Rede 24/7 </a:t>
            </a:r>
          </a:p>
          <a:p>
            <a:pPr lvl="1" algn="just">
              <a:defRPr/>
            </a:pPr>
            <a:r>
              <a:rPr lang="pt-PT" sz="2800" i="1" dirty="0">
                <a:ea typeface="Verdana" panose="020B0604030504040204" pitchFamily="34" charset="0"/>
                <a:cs typeface="Arial" panose="020B0604020202020204" pitchFamily="34" charset="0"/>
              </a:rPr>
              <a:t>1 Cada Parte designará um ponto de contacto disponível 24 horas sobre 24 horas, 7 dias por semana, a fim de … as seguintes medidas:</a:t>
            </a:r>
          </a:p>
          <a:p>
            <a:pPr lvl="1" algn="just">
              <a:defRPr/>
            </a:pPr>
            <a:r>
              <a:rPr lang="pt-PT" sz="2800" i="1" dirty="0">
                <a:ea typeface="Verdana" panose="020B0604030504040204" pitchFamily="34" charset="0"/>
                <a:cs typeface="Arial" panose="020B0604020202020204" pitchFamily="34" charset="0"/>
              </a:rPr>
              <a:t>c a recolha de provas, </a:t>
            </a:r>
            <a:r>
              <a:rPr lang="pt-PT" sz="2800" b="1" i="1" dirty="0">
                <a:solidFill>
                  <a:srgbClr val="FF0000"/>
                </a:solidFill>
                <a:ea typeface="Verdana" panose="020B0604030504040204" pitchFamily="34" charset="0"/>
                <a:cs typeface="Arial" panose="020B0604020202020204" pitchFamily="34" charset="0"/>
              </a:rPr>
              <a:t>informações de caráter jurídico</a:t>
            </a:r>
            <a:r>
              <a:rPr lang="pt-PT" sz="2800" i="1" dirty="0">
                <a:ea typeface="Verdana" panose="020B0604030504040204" pitchFamily="34" charset="0"/>
                <a:cs typeface="Arial" panose="020B0604020202020204" pitchFamily="34" charset="0"/>
              </a:rPr>
              <a:t> e localização de suspeitos.”</a:t>
            </a:r>
          </a:p>
        </p:txBody>
      </p:sp>
    </p:spTree>
    <p:extLst>
      <p:ext uri="{BB962C8B-B14F-4D97-AF65-F5344CB8AC3E}">
        <p14:creationId xmlns:p14="http://schemas.microsoft.com/office/powerpoint/2010/main"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Desafio da atribuição</a:t>
            </a:r>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dirty="0">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br>
              <a:rPr lang="pt-PT" sz="3200" b="1" dirty="0">
                <a:ea typeface="ＭＳ Ｐゴシック" charset="0"/>
                <a:cs typeface="ＭＳ Ｐゴシック" charset="0"/>
              </a:rPr>
            </a:br>
            <a:r>
              <a:rPr lang="pt-PT" sz="3200" b="1" dirty="0">
                <a:ea typeface="ＭＳ Ｐゴシック" charset="0"/>
                <a:cs typeface="ＭＳ Ｐゴシック" charset="0"/>
              </a:rPr>
              <a:t>Desafio da velocidade</a:t>
            </a:r>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atribuição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pt-PT" sz="2800" b="1" dirty="0">
                <a:ea typeface="Verdana" panose="020B0604030504040204" pitchFamily="34" charset="0"/>
                <a:cs typeface="Arial" panose="020B0604020202020204" pitchFamily="34" charset="0"/>
              </a:rPr>
              <a:t>O desafio?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Necessidade de associar o suspeito a um determinado dispositivo no momento pertinente para o nível de prova exigido pelo seu tribunal (por exemplo, para além de uma dúvida razoável) </a:t>
            </a:r>
          </a:p>
          <a:p>
            <a:pPr algn="ctr">
              <a:defRPr/>
            </a:pPr>
            <a:endParaRPr lang="en-US" altLang="en-US" sz="2400" dirty="0">
              <a:ea typeface="Verdana" panose="020B0604030504040204" pitchFamily="34" charset="0"/>
              <a:cs typeface="Arial" panose="020B0604020202020204" pitchFamily="34" charset="0"/>
            </a:endParaRPr>
          </a:p>
          <a:p>
            <a:pPr algn="ctr">
              <a:defRPr/>
            </a:pPr>
            <a:r>
              <a:rPr lang="pt-PT" sz="2400" dirty="0">
                <a:ea typeface="Verdana" panose="020B0604030504040204" pitchFamily="34" charset="0"/>
                <a:cs typeface="Arial" panose="020B0604020202020204" pitchFamily="34" charset="0"/>
              </a:rPr>
              <a:t>(aspetos internacionais da identificação de um suspeito)</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atribuição</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pt-PT" sz="2200" dirty="0">
                <a:ea typeface="Verdana" panose="020B0604030504040204" pitchFamily="34" charset="0"/>
                <a:cs typeface="Arial" panose="020B0604020202020204" pitchFamily="34" charset="0"/>
              </a:rPr>
              <a:t>Possíveis fontes internacionais:</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pt-PT" sz="2200" dirty="0">
                <a:ea typeface="Verdana" panose="020B0604030504040204" pitchFamily="34" charset="0"/>
                <a:cs typeface="Arial" panose="020B0604020202020204" pitchFamily="34" charset="0"/>
              </a:rPr>
              <a:t>Registos de servidores Web</a:t>
            </a:r>
          </a:p>
          <a:p>
            <a:pPr marL="342900" indent="-342900" algn="just">
              <a:buFont typeface="Arial" panose="020B0604020202020204" pitchFamily="34" charset="0"/>
              <a:buChar char="•"/>
              <a:defRPr/>
            </a:pPr>
            <a:r>
              <a:rPr lang="pt-PT" sz="2200" dirty="0">
                <a:ea typeface="Verdana" panose="020B0604030504040204" pitchFamily="34" charset="0"/>
                <a:cs typeface="Arial" panose="020B0604020202020204" pitchFamily="34" charset="0"/>
              </a:rPr>
              <a:t>Credenciais pessoais de início de sessão, utilizadas para aceder a contas (por exemplo, e-mail, chat)</a:t>
            </a:r>
          </a:p>
          <a:p>
            <a:pPr marL="342900" indent="-342900" algn="just">
              <a:buFont typeface="Arial" panose="020B0604020202020204" pitchFamily="34" charset="0"/>
              <a:buChar char="•"/>
              <a:defRPr/>
            </a:pPr>
            <a:r>
              <a:rPr lang="pt-PT" sz="2200" dirty="0">
                <a:ea typeface="Verdana" panose="020B0604030504040204" pitchFamily="34" charset="0"/>
                <a:cs typeface="Arial" panose="020B0604020202020204" pitchFamily="34" charset="0"/>
              </a:rPr>
              <a:t>Pertença a redes sociais</a:t>
            </a:r>
          </a:p>
          <a:p>
            <a:pPr marL="342900" indent="-342900" algn="just">
              <a:buFont typeface="Arial" panose="020B0604020202020204" pitchFamily="34" charset="0"/>
              <a:buChar char="•"/>
              <a:defRPr/>
            </a:pPr>
            <a:r>
              <a:rPr lang="pt-PT" sz="2200" dirty="0">
                <a:ea typeface="Verdana" panose="020B0604030504040204" pitchFamily="34" charset="0"/>
                <a:cs typeface="Arial" panose="020B0604020202020204" pitchFamily="34" charset="0"/>
              </a:rPr>
              <a:t>Tipo e natureza das publicações nas redes sociais</a:t>
            </a:r>
          </a:p>
          <a:p>
            <a:pPr marL="342900" indent="-342900" algn="just">
              <a:buFont typeface="Arial" panose="020B0604020202020204" pitchFamily="34" charset="0"/>
              <a:buChar char="•"/>
              <a:defRPr/>
            </a:pPr>
            <a:r>
              <a:rPr lang="pt-PT" sz="2200" dirty="0">
                <a:ea typeface="Verdana" panose="020B0604030504040204" pitchFamily="34" charset="0"/>
                <a:cs typeface="Arial" panose="020B0604020202020204" pitchFamily="34" charset="0"/>
              </a:rPr>
              <a:t>Subscrições de serviços de Internet/cloud</a:t>
            </a:r>
          </a:p>
          <a:p>
            <a:pPr marL="342900" indent="-342900" algn="just">
              <a:buFont typeface="Arial" panose="020B0604020202020204" pitchFamily="34" charset="0"/>
              <a:buChar char="•"/>
              <a:defRPr/>
            </a:pPr>
            <a:r>
              <a:rPr lang="pt-PT" sz="2200" dirty="0">
                <a:ea typeface="Verdana" panose="020B0604030504040204" pitchFamily="34" charset="0"/>
                <a:cs typeface="Arial" panose="020B0604020202020204" pitchFamily="34" charset="0"/>
              </a:rPr>
              <a:t>Programas em dispositivos pessoais</a:t>
            </a: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800" b="1" dirty="0">
                <a:solidFill>
                  <a:schemeClr val="tx1"/>
                </a:solidFill>
                <a:latin typeface="Arial" panose="020B0604020202020204" pitchFamily="34" charset="0"/>
                <a:ea typeface="Verdana" panose="020B0604030504040204" pitchFamily="34" charset="0"/>
                <a:cs typeface="Arial" panose="020B0604020202020204" pitchFamily="34" charset="0"/>
              </a:rPr>
              <a:t>15 de dezembro de 2015</a:t>
            </a:r>
          </a:p>
          <a:p>
            <a:pPr algn="ctr"/>
            <a:r>
              <a:rPr lang="pt-PT" sz="2800" b="1" dirty="0">
                <a:solidFill>
                  <a:schemeClr val="tx1"/>
                </a:solidFill>
                <a:latin typeface="Arial" panose="020B0604020202020204" pitchFamily="34" charset="0"/>
                <a:ea typeface="Verdana" panose="020B0604030504040204" pitchFamily="34" charset="0"/>
                <a:cs typeface="Arial" panose="020B0604020202020204" pitchFamily="34" charset="0"/>
              </a:rPr>
              <a:t>Escolas em Los Angeles e Nova Iorque receberam ameaças à bomba</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pt-PT" sz="2800" b="1" dirty="0">
                <a:solidFill>
                  <a:schemeClr val="tx1"/>
                </a:solidFill>
                <a:latin typeface="Arial" panose="020B0604020202020204" pitchFamily="34" charset="0"/>
                <a:ea typeface="Verdana" panose="020B0604030504040204" pitchFamily="34" charset="0"/>
                <a:cs typeface="Arial" panose="020B0604020202020204" pitchFamily="34" charset="0"/>
              </a:rPr>
              <a:t>Endereço de e-mail do remetente: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pt-PT" sz="3600" b="1" dirty="0">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pt-PT" sz="2800" b="1" dirty="0">
                <a:solidFill>
                  <a:schemeClr val="tx1"/>
                </a:solidFill>
                <a:latin typeface="Arial" panose="020B0604020202020204" pitchFamily="34" charset="0"/>
                <a:ea typeface="Verdana" panose="020B0604030504040204" pitchFamily="34" charset="0"/>
                <a:cs typeface="Arial" panose="020B0604020202020204" pitchFamily="34" charset="0"/>
              </a:rPr>
              <a:t> .li = Lichtenstein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pt-PT" sz="2800" b="1" dirty="0">
                <a:solidFill>
                  <a:schemeClr val="tx1"/>
                </a:solidFill>
                <a:latin typeface="Arial" panose="020B0604020202020204" pitchFamily="34" charset="0"/>
                <a:ea typeface="Verdana" panose="020B0604030504040204" pitchFamily="34" charset="0"/>
                <a:cs typeface="Arial" panose="020B0604020202020204" pitchFamily="34" charset="0"/>
              </a:rPr>
              <a:t>Empresa de alojamento do e-mail detida por um cidadão dos EUA residente na Roménia</a:t>
            </a: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pt-PT" sz="2800" b="1" dirty="0">
                <a:solidFill>
                  <a:schemeClr val="tx1"/>
                </a:solidFill>
                <a:latin typeface="Arial" panose="020B0604020202020204" pitchFamily="34" charset="0"/>
                <a:ea typeface="Verdana" panose="020B0604030504040204" pitchFamily="34" charset="0"/>
                <a:cs typeface="Arial" panose="020B0604020202020204" pitchFamily="34" charset="0"/>
              </a:rPr>
              <a:t>Endereço IP indicado Frankfurt</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atribuição</a:t>
            </a:r>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sz="3200" b="1" dirty="0">
                <a:solidFill>
                  <a:schemeClr val="tx1"/>
                </a:solidFill>
                <a:latin typeface="Arial" panose="020B0604020202020204" pitchFamily="34" charset="0"/>
                <a:ea typeface="Verdana" panose="020B0604030504040204" pitchFamily="34" charset="0"/>
                <a:cs typeface="Arial" panose="020B0604020202020204" pitchFamily="34" charset="0"/>
              </a:rPr>
              <a:t>O endereço do servidor era de Frankfurt</a:t>
            </a: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sz="3200" b="1" dirty="0">
                <a:solidFill>
                  <a:schemeClr val="tx1"/>
                </a:solidFill>
                <a:latin typeface="Arial" panose="020B0604020202020204" pitchFamily="34" charset="0"/>
                <a:ea typeface="Verdana" panose="020B0604030504040204" pitchFamily="34" charset="0"/>
                <a:cs typeface="Arial" panose="020B0604020202020204" pitchFamily="34" charset="0"/>
              </a:rPr>
              <a:t>O serviço Cock.li foi deliberadamente alojado na Alemanha devido à “maior proteção dos dados pessoais”</a:t>
            </a: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PT" sz="3200" b="1" dirty="0">
                <a:solidFill>
                  <a:schemeClr val="tx1"/>
                </a:solidFill>
                <a:latin typeface="Arial" panose="020B0604020202020204" pitchFamily="34" charset="0"/>
                <a:ea typeface="Verdana" panose="020B0604030504040204" pitchFamily="34" charset="0"/>
                <a:cs typeface="Arial" panose="020B0604020202020204" pitchFamily="34" charset="0"/>
              </a:rPr>
              <a:t>A Alemanha apreendeu os servidores</a:t>
            </a: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200" b="1" dirty="0">
                <a:solidFill>
                  <a:schemeClr val="tx1"/>
                </a:solidFill>
                <a:latin typeface="Arial" panose="020B0604020202020204" pitchFamily="34" charset="0"/>
                <a:ea typeface="Verdana" panose="020B0604030504040204" pitchFamily="34" charset="0"/>
                <a:cs typeface="Arial" panose="020B0604020202020204" pitchFamily="34" charset="0"/>
              </a:rPr>
              <a:t>O proprietário, cidadão dos EUA, foi notificado com uma </a:t>
            </a:r>
            <a:r>
              <a:rPr lang="pt-PT" sz="3200" b="1" i="1" dirty="0">
                <a:solidFill>
                  <a:schemeClr val="tx1"/>
                </a:solidFill>
                <a:latin typeface="Arial" panose="020B0604020202020204" pitchFamily="34" charset="0"/>
                <a:ea typeface="Verdana" panose="020B0604030504040204" pitchFamily="34" charset="0"/>
                <a:cs typeface="Arial" panose="020B0604020202020204" pitchFamily="34" charset="0"/>
              </a:rPr>
              <a:t>subpoena duces mecum</a:t>
            </a:r>
            <a:r>
              <a:rPr lang="pt-PT" sz="3200" b="1" dirty="0">
                <a:solidFill>
                  <a:schemeClr val="tx1"/>
                </a:solidFill>
                <a:latin typeface="Arial" panose="020B0604020202020204" pitchFamily="34" charset="0"/>
                <a:ea typeface="Verdana" panose="020B0604030504040204" pitchFamily="34" charset="0"/>
                <a:cs typeface="Arial" panose="020B0604020202020204" pitchFamily="34" charset="0"/>
              </a:rPr>
              <a:t>* pelo tribunal de Nova Iorque</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1600" b="1" dirty="0">
                <a:solidFill>
                  <a:schemeClr val="tx1"/>
                </a:solidFill>
                <a:latin typeface="Arial" panose="020B0604020202020204" pitchFamily="34" charset="0"/>
                <a:ea typeface="Verdana" panose="020B0604030504040204" pitchFamily="34" charset="0"/>
                <a:cs typeface="Arial" panose="020B0604020202020204" pitchFamily="34" charset="0"/>
              </a:rPr>
              <a:t>* Ordem judicial para disponibilizar informação</a:t>
            </a: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atribuição</a:t>
            </a:r>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031965"/>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Pessoas de contacto</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Nomes, números de telefone e moradas dos titulares de conta</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Números de segurança social</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Endereços de faturação</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Endereço(s) de e-mail associado(s)</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Data de criação</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(se aplicável) Hora de encerramento</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Todos os endereços IP e cada início de sessão</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Endereços MAC de routers e quaisquer dispositivos utilizados</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Historial destas contas</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Historial de transações: horas, datas, montante, tipos</a:t>
            </a:r>
          </a:p>
          <a:p>
            <a:pPr algn="ctr"/>
            <a:r>
              <a:rPr lang="pt-PT" sz="2600" b="1" dirty="0">
                <a:solidFill>
                  <a:schemeClr val="tx1"/>
                </a:solidFill>
                <a:latin typeface="Arial" panose="020B0604020202020204" pitchFamily="34" charset="0"/>
                <a:ea typeface="Verdana" panose="020B0604030504040204" pitchFamily="34" charset="0"/>
                <a:cs typeface="Arial" panose="020B0604020202020204" pitchFamily="34" charset="0"/>
              </a:rPr>
              <a:t>Instrumentos financeiros</a:t>
            </a: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atribuição</a:t>
            </a:r>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200" b="1" dirty="0">
                <a:solidFill>
                  <a:schemeClr val="tx1"/>
                </a:solidFill>
                <a:latin typeface="Verdana" panose="020B0604030504040204" pitchFamily="34" charset="0"/>
                <a:ea typeface="Verdana" panose="020B0604030504040204" pitchFamily="34" charset="0"/>
                <a:cs typeface="Verdana" panose="020B0604030504040204" pitchFamily="34" charset="0"/>
              </a:rPr>
              <a:t>Não foram realizadas quaisquer detenções até à data…</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atribuição</a:t>
            </a:r>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pt-PT" sz="3200" b="1" dirty="0">
                <a:ea typeface="ＭＳ Ｐゴシック" charset="0"/>
              </a:rPr>
              <a:t>Síntese</a:t>
            </a:r>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ea typeface="ＭＳ Ｐゴシック" pitchFamily="34" charset="-128"/>
              </a:rPr>
              <a:t>Síntese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pt-PT" sz="2200" i="1" dirty="0"/>
              <a:t>Reconhecer os principais desafios associados à cooperação internacional no que diz respeito ao cibercrime e às provas sob a forma eletrónica</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Identificar as implicações práticas decorrentes dos principais desafios associados à cooperação internacional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pt-PT" sz="2200" i="1" dirty="0"/>
              <a:t>Explorar possíveis soluções para enfrentar os desafios associados à cooperação internacional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solidFill>
                  <a:schemeClr val="bg1"/>
                </a:solidFill>
              </a:rPr>
              <a:t>Curso Judiciário Especializado sobre </a:t>
            </a:r>
          </a:p>
          <a:p>
            <a:pPr algn="r"/>
            <a:r>
              <a:rPr lang="pt-PT" sz="3200" b="1" dirty="0">
                <a:solidFill>
                  <a:schemeClr val="bg1"/>
                </a:solidFill>
              </a:rPr>
              <a:t>Cooperação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velocidade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1154419"/>
            <a:ext cx="8374270" cy="5355312"/>
          </a:xfrm>
          <a:prstGeom prst="rect">
            <a:avLst/>
          </a:prstGeom>
        </p:spPr>
        <p:txBody>
          <a:bodyPr wrap="square">
            <a:spAutoFit/>
          </a:bodyPr>
          <a:lstStyle/>
          <a:p>
            <a:pPr marL="342900" indent="-342900" algn="just">
              <a:buFont typeface="Wingdings" pitchFamily="2" charset="2"/>
              <a:buChar char="Ø"/>
              <a:defRPr/>
            </a:pPr>
            <a:r>
              <a:rPr lang="pt-PT" b="1" dirty="0">
                <a:ea typeface="Verdana" panose="020B0604030504040204" pitchFamily="34" charset="0"/>
                <a:cs typeface="Arial" panose="020B0604020202020204" pitchFamily="34" charset="0"/>
              </a:rPr>
              <a:t>Os pedidos de dados devem ser acionados o mais rapidamente possível, uma vez que</a:t>
            </a:r>
            <a:r>
              <a:rPr lang="pt-PT" dirty="0">
                <a:ea typeface="Verdana" panose="020B0604030504040204" pitchFamily="34" charset="0"/>
                <a:cs typeface="Arial" panose="020B0604020202020204" pitchFamily="34" charset="0"/>
              </a:rPr>
              <a:t>:</a:t>
            </a:r>
          </a:p>
          <a:p>
            <a:pPr marL="800100" lvl="1" indent="-342900" algn="just">
              <a:buFont typeface="Wingdings" pitchFamily="2" charset="2"/>
              <a:buChar char="Ø"/>
              <a:defRPr/>
            </a:pPr>
            <a:endParaRPr lang="en-GB"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pt-PT" dirty="0">
                <a:ea typeface="Verdana" panose="020B0604030504040204" pitchFamily="34" charset="0"/>
                <a:cs typeface="Arial" panose="020B0604020202020204" pitchFamily="34" charset="0"/>
              </a:rPr>
              <a:t>em alguns países, os fornecedores de serviços apenas conservam os dados enquanto forem necessários para efeitos de faturação</a:t>
            </a:r>
          </a:p>
          <a:p>
            <a:pPr marL="800100" lvl="1" indent="-342900" algn="just">
              <a:buFont typeface="Wingdings" pitchFamily="2" charset="2"/>
              <a:buChar char="Ø"/>
              <a:defRPr/>
            </a:pPr>
            <a:endParaRPr lang="en-GB"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pt-PT" dirty="0">
                <a:ea typeface="Verdana" panose="020B0604030504040204" pitchFamily="34" charset="0"/>
                <a:cs typeface="Arial" panose="020B0604020202020204" pitchFamily="34" charset="0"/>
              </a:rPr>
              <a:t>o armazenamento de dados custa dinheiro e pode ser cobrado</a:t>
            </a:r>
          </a:p>
          <a:p>
            <a:pPr marL="800100" lvl="1" indent="-342900" algn="just">
              <a:buFont typeface="Wingdings" pitchFamily="2" charset="2"/>
              <a:buChar char="Ø"/>
              <a:defRPr/>
            </a:pPr>
            <a:endParaRPr lang="en-GB"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pt-PT" dirty="0">
                <a:ea typeface="Verdana" panose="020B0604030504040204" pitchFamily="34" charset="0"/>
                <a:cs typeface="Arial" panose="020B0604020202020204" pitchFamily="34" charset="0"/>
              </a:rPr>
              <a:t>os dados acabam por ser apagados como parte do processo empresarial</a:t>
            </a:r>
          </a:p>
          <a:p>
            <a:pPr marL="800100" lvl="1" indent="-342900" algn="just">
              <a:buFont typeface="Wingdings" pitchFamily="2" charset="2"/>
              <a:buChar char="Ø"/>
              <a:defRPr/>
            </a:pPr>
            <a:endParaRPr lang="en-GB"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pt-PT" dirty="0">
                <a:ea typeface="Verdana" panose="020B0604030504040204" pitchFamily="34" charset="0"/>
                <a:cs typeface="Arial" panose="020B0604020202020204" pitchFamily="34" charset="0"/>
              </a:rPr>
              <a:t>alguns países (por exemplo, Reino Unido e Sérvia) exigem que os fornecedores de serviços conservem os dados durante um período especificado, normalmente até 12 meses</a:t>
            </a:r>
          </a:p>
          <a:p>
            <a:pPr marL="800100" lvl="1" indent="-342900" algn="just">
              <a:buFont typeface="Wingdings" pitchFamily="2" charset="2"/>
              <a:buChar char="Ø"/>
              <a:defRPr/>
            </a:pPr>
            <a:endParaRPr lang="en-GB"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pt-PT" dirty="0">
                <a:ea typeface="Verdana" panose="020B0604030504040204" pitchFamily="34" charset="0"/>
                <a:cs typeface="Arial" panose="020B0604020202020204" pitchFamily="34" charset="0"/>
              </a:rPr>
              <a:t>A Diretiva da UE relativa à conservação de dados de 2006 foi declarada inválida em 2014 devido à adoção de medidas indiscriminadas e à violação dos direitos de privacidade, embora atualmente seja criticada e a sua reapreciação venha a ser possível</a:t>
            </a:r>
          </a:p>
        </p:txBody>
      </p:sp>
    </p:spTree>
    <p:extLst>
      <p:ext uri="{BB962C8B-B14F-4D97-AF65-F5344CB8AC3E}">
        <p14:creationId xmlns:p14="http://schemas.microsoft.com/office/powerpoint/2010/main"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velocidade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pt-PT" sz="2800" b="1" dirty="0">
                <a:ea typeface="Verdana" panose="020B0604030504040204" pitchFamily="34" charset="0"/>
                <a:cs typeface="Arial" panose="020B0604020202020204" pitchFamily="34" charset="0"/>
              </a:rPr>
              <a:t>O desafio?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Os processos de assistência jurídica mútua são intrinsecamente lentos…</a:t>
            </a:r>
          </a:p>
        </p:txBody>
      </p:sp>
    </p:spTree>
    <p:extLst>
      <p:ext uri="{BB962C8B-B14F-4D97-AF65-F5344CB8AC3E}">
        <p14:creationId xmlns:p14="http://schemas.microsoft.com/office/powerpoint/2010/main"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Parece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10285" y="856571"/>
            <a:ext cx="8169248" cy="5727336"/>
            <a:chOff x="110285" y="1016366"/>
            <a:chExt cx="8169248"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400" b="1" dirty="0">
                  <a:solidFill>
                    <a:srgbClr val="2E618E"/>
                  </a:solidFill>
                  <a:latin typeface="Verdana" panose="020B0604030504040204" pitchFamily="34" charset="0"/>
                  <a:ea typeface="Verdana" panose="020B0604030504040204" pitchFamily="34" charset="0"/>
                  <a:cs typeface="Verdana" panose="020B0604030504040204" pitchFamily="34" charset="0"/>
                </a:rPr>
                <a:t>Um processo típico</a:t>
              </a: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524927" y="3488268"/>
              <a:ext cx="1439337"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a:ln>
                    <a:noFill/>
                  </a:ln>
                  <a:solidFill>
                    <a:srgbClr val="2E618E"/>
                  </a:solidFill>
                  <a:latin typeface="Arial" charset="0"/>
                </a:rPr>
                <a:t>AJM</a:t>
              </a: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3200" b="1" i="0" u="none" strike="noStrike" cap="none" normalizeH="0" baseline="0" dirty="0">
                  <a:ln>
                    <a:noFill/>
                  </a:ln>
                  <a:solidFill>
                    <a:srgbClr val="2E618E"/>
                  </a:solidFill>
                  <a:latin typeface="Arial" charset="0"/>
                </a:rPr>
                <a:t>Recebida</a:t>
              </a: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Ministério</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Público</a:t>
              </a:r>
            </a:p>
            <a:p>
              <a:pPr marL="0" marR="0" indent="0" algn="ctr" defTabSz="914400" rtl="0" eaLnBrk="1" fontAlgn="base" latinLnBrk="0" hangingPunct="1">
                <a:lnSpc>
                  <a:spcPct val="100000"/>
                </a:lnSpc>
                <a:spcBef>
                  <a:spcPct val="0"/>
                </a:spcBef>
                <a:spcAft>
                  <a:spcPct val="0"/>
                </a:spcAft>
                <a:buClrTx/>
                <a:buSzTx/>
                <a:buFontTx/>
                <a:buNone/>
                <a:tabLst/>
              </a:pPr>
              <a:endParaRPr lang="pt-PT" sz="1400" b="1" dirty="0">
                <a:solidFill>
                  <a:srgbClr val="2E618E"/>
                </a:solidFill>
                <a:latin typeface="Arial" charset="0"/>
              </a:endParaRP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Procurador</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nomeado</a:t>
              </a: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158994" y="4698999"/>
              <a:ext cx="1054102"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a:ln>
                    <a:noFill/>
                  </a:ln>
                  <a:solidFill>
                    <a:srgbClr val="2E618E"/>
                  </a:solidFill>
                  <a:latin typeface="Arial" charset="0"/>
                </a:rPr>
                <a:t>Cópia</a:t>
              </a: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Serviço de</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Segurança</a:t>
              </a: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Nacional</a:t>
              </a: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6954500" y="5575302"/>
              <a:ext cx="1325033"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Departamento de</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investigação</a:t>
              </a: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7014754" y="3255429"/>
              <a:ext cx="1264779"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Investigador</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nomeado</a:t>
              </a: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Autoridade</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policial</a:t>
              </a: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Funcionário</a:t>
              </a: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da autoridade policial</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nomeado</a:t>
              </a: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a:ln>
                    <a:noFill/>
                  </a:ln>
                  <a:solidFill>
                    <a:srgbClr val="2E618E"/>
                  </a:solidFill>
                  <a:latin typeface="Arial" charset="0"/>
                </a:rPr>
                <a:t>Ação tomada</a:t>
              </a: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pt-PT" sz="2800" b="1" i="0" u="none" strike="noStrike" cap="none" normalizeH="0" baseline="0" dirty="0">
                  <a:ln>
                    <a:noFill/>
                  </a:ln>
                  <a:solidFill>
                    <a:srgbClr val="FF0000"/>
                  </a:solidFill>
                  <a:latin typeface="Verdana" panose="020B0604030504040204" pitchFamily="34" charset="0"/>
                  <a:ea typeface="Verdana" panose="020B0604030504040204" pitchFamily="34" charset="0"/>
                  <a:cs typeface="Verdana" panose="020B0604030504040204" pitchFamily="34" charset="0"/>
                </a:rPr>
                <a:t>Quem dispõe dos conhecimentos?</a:t>
              </a: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PT" sz="3200" b="1" dirty="0"/>
              <a:t>Parece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110285" y="693212"/>
            <a:ext cx="8169248" cy="5890686"/>
            <a:chOff x="110285" y="853016"/>
            <a:chExt cx="8169248"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400" b="1" dirty="0">
                  <a:solidFill>
                    <a:srgbClr val="2E618E"/>
                  </a:solidFill>
                  <a:latin typeface="Verdana" panose="020B0604030504040204" pitchFamily="34" charset="0"/>
                  <a:ea typeface="Verdana" panose="020B0604030504040204" pitchFamily="34" charset="0"/>
                  <a:cs typeface="Verdana" panose="020B0604030504040204" pitchFamily="34" charset="0"/>
                </a:rPr>
                <a:t>Um processo típico</a:t>
              </a: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3200" b="1" i="0" u="none" strike="noStrike" cap="none" normalizeH="0" baseline="0" dirty="0">
                  <a:ln>
                    <a:noFill/>
                  </a:ln>
                  <a:solidFill>
                    <a:srgbClr val="2E618E"/>
                  </a:solidFill>
                  <a:latin typeface="Arial" charset="0"/>
                </a:rPr>
                <a:t>Enviada</a:t>
              </a: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Ministério</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Público</a:t>
              </a:r>
            </a:p>
            <a:p>
              <a:pPr marL="0" marR="0" indent="0" algn="ctr" defTabSz="914400" rtl="0" eaLnBrk="1" fontAlgn="base" latinLnBrk="0" hangingPunct="1">
                <a:lnSpc>
                  <a:spcPct val="100000"/>
                </a:lnSpc>
                <a:spcBef>
                  <a:spcPct val="0"/>
                </a:spcBef>
                <a:spcAft>
                  <a:spcPct val="0"/>
                </a:spcAft>
                <a:buClrTx/>
                <a:buSzTx/>
                <a:buFontTx/>
                <a:buNone/>
                <a:tabLst/>
              </a:pPr>
              <a:endParaRPr lang="pt-PT" sz="1400" b="1" dirty="0">
                <a:solidFill>
                  <a:srgbClr val="2E618E"/>
                </a:solidFill>
                <a:latin typeface="Arial" charset="0"/>
              </a:endParaRP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Procurador</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aprova</a:t>
              </a: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158994" y="4698999"/>
              <a:ext cx="1054102"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a:ln>
                    <a:noFill/>
                  </a:ln>
                  <a:solidFill>
                    <a:srgbClr val="2E618E"/>
                  </a:solidFill>
                  <a:latin typeface="Arial" charset="0"/>
                </a:rPr>
                <a:t>Cópia</a:t>
              </a: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Serviço de</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Segurança</a:t>
              </a: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Nacional</a:t>
              </a: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6954500" y="5575302"/>
              <a:ext cx="1325033"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Departamento de</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investigação</a:t>
              </a: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Análise do</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investigador</a:t>
              </a: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400" b="1" i="0" u="none" strike="noStrike" cap="none" normalizeH="0" baseline="0" dirty="0">
                  <a:ln>
                    <a:noFill/>
                  </a:ln>
                  <a:solidFill>
                    <a:srgbClr val="2E618E"/>
                  </a:solidFill>
                  <a:latin typeface="Arial" charset="0"/>
                </a:rPr>
                <a:t>Autoridade</a:t>
              </a:r>
            </a:p>
            <a:p>
              <a:pPr marL="0" marR="0" indent="0" algn="ctr" defTabSz="914400" rtl="0" eaLnBrk="1" fontAlgn="base" latinLnBrk="0" hangingPunct="1">
                <a:lnSpc>
                  <a:spcPct val="100000"/>
                </a:lnSpc>
                <a:spcBef>
                  <a:spcPct val="0"/>
                </a:spcBef>
                <a:spcAft>
                  <a:spcPct val="0"/>
                </a:spcAft>
                <a:buClrTx/>
                <a:buSzTx/>
                <a:buFontTx/>
                <a:buNone/>
                <a:tabLst/>
              </a:pPr>
              <a:r>
                <a:rPr lang="pt-PT" sz="1400" b="1" dirty="0">
                  <a:solidFill>
                    <a:srgbClr val="2E618E"/>
                  </a:solidFill>
                  <a:latin typeface="Arial" charset="0"/>
                </a:rPr>
                <a:t>policial</a:t>
              </a: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407273" y="1043582"/>
              <a:ext cx="1340719"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a:ln>
                    <a:noFill/>
                  </a:ln>
                  <a:solidFill>
                    <a:srgbClr val="2E618E"/>
                  </a:solidFill>
                  <a:latin typeface="Arial" charset="0"/>
                </a:rPr>
                <a:t>O funcionário da</a:t>
              </a:r>
            </a:p>
            <a:p>
              <a:pPr marL="0" marR="0" indent="0" algn="ctr"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a:ln>
                    <a:noFill/>
                  </a:ln>
                  <a:solidFill>
                    <a:srgbClr val="2E618E"/>
                  </a:solidFill>
                  <a:latin typeface="Arial" charset="0"/>
                </a:rPr>
                <a:t>autoridade policial</a:t>
              </a:r>
            </a:p>
            <a:p>
              <a:pPr marL="0" marR="0" indent="0" algn="ctr" defTabSz="914400" rtl="0" eaLnBrk="1" fontAlgn="base" latinLnBrk="0" hangingPunct="1">
                <a:lnSpc>
                  <a:spcPct val="100000"/>
                </a:lnSpc>
                <a:spcBef>
                  <a:spcPct val="0"/>
                </a:spcBef>
                <a:spcAft>
                  <a:spcPct val="0"/>
                </a:spcAft>
                <a:buClrTx/>
                <a:buSzTx/>
                <a:buFontTx/>
                <a:buNone/>
                <a:tabLst/>
              </a:pPr>
              <a:r>
                <a:rPr lang="pt-PT" sz="1200" b="1" dirty="0">
                  <a:solidFill>
                    <a:srgbClr val="2E618E"/>
                  </a:solidFill>
                  <a:latin typeface="Arial" charset="0"/>
                </a:rPr>
                <a:t>prepara</a:t>
              </a:r>
            </a:p>
            <a:p>
              <a:pPr marL="0" marR="0" indent="0" algn="ctr"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a:ln>
                    <a:noFill/>
                  </a:ln>
                  <a:solidFill>
                    <a:srgbClr val="2E618E"/>
                  </a:solidFill>
                  <a:latin typeface="Arial" charset="0"/>
                </a:rPr>
                <a:t>os dados</a:t>
              </a: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a:ln>
                    <a:noFill/>
                  </a:ln>
                  <a:solidFill>
                    <a:srgbClr val="2E618E"/>
                  </a:solidFill>
                  <a:latin typeface="Arial" charset="0"/>
                </a:rPr>
                <a:t>AJM</a:t>
              </a: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623030" y="853016"/>
              <a:ext cx="1961470"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pt-PT" sz="1800" b="1" i="0" u="none" strike="noStrike" cap="none" normalizeH="0" baseline="0" dirty="0">
                  <a:ln>
                    <a:noFill/>
                  </a:ln>
                  <a:solidFill>
                    <a:srgbClr val="2E618E"/>
                  </a:solidFill>
                  <a:latin typeface="Arial" charset="0"/>
                </a:rPr>
                <a:t>Dados</a:t>
              </a:r>
            </a:p>
            <a:p>
              <a:pPr marL="0" marR="0" indent="0" algn="ctr" defTabSz="914400" rtl="0" eaLnBrk="1" fontAlgn="base" latinLnBrk="0" hangingPunct="1">
                <a:lnSpc>
                  <a:spcPct val="100000"/>
                </a:lnSpc>
                <a:spcBef>
                  <a:spcPct val="0"/>
                </a:spcBef>
                <a:spcAft>
                  <a:spcPct val="0"/>
                </a:spcAft>
                <a:buClrTx/>
                <a:buSzTx/>
                <a:buFontTx/>
                <a:buNone/>
                <a:tabLst/>
              </a:pPr>
              <a:r>
                <a:rPr lang="pt-PT" b="1" dirty="0">
                  <a:solidFill>
                    <a:srgbClr val="2E618E"/>
                  </a:solidFill>
                  <a:latin typeface="Arial" charset="0"/>
                </a:rPr>
                <a:t>solicitados</a:t>
              </a: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pt-PT" sz="2800" b="1" i="0" u="none" strike="noStrike" cap="none" normalizeH="0" baseline="0" dirty="0">
                  <a:ln>
                    <a:noFill/>
                  </a:ln>
                  <a:solidFill>
                    <a:srgbClr val="FF0000"/>
                  </a:solidFill>
                  <a:latin typeface="Verdana" panose="020B0604030504040204" pitchFamily="34" charset="0"/>
                  <a:ea typeface="Verdana" panose="020B0604030504040204" pitchFamily="34" charset="0"/>
                  <a:cs typeface="Verdana" panose="020B0604030504040204" pitchFamily="34" charset="0"/>
                </a:rPr>
                <a:t>Quanto tempo demora?</a:t>
              </a: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pt-PT" sz="3200" b="1" dirty="0"/>
              <a:t>Desafio da velocidade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418010" y="1173291"/>
            <a:ext cx="8334103" cy="5139869"/>
          </a:xfrm>
          <a:prstGeom prst="rect">
            <a:avLst/>
          </a:prstGeom>
        </p:spPr>
        <p:txBody>
          <a:bodyPr wrap="square">
            <a:spAutoFit/>
          </a:bodyPr>
          <a:lstStyle/>
          <a:p>
            <a:pPr algn="ctr">
              <a:defRPr/>
            </a:pPr>
            <a:r>
              <a:rPr lang="pt-PT" sz="2800" b="1" dirty="0">
                <a:ea typeface="Verdana" panose="020B0604030504040204" pitchFamily="34" charset="0"/>
                <a:cs typeface="Arial" panose="020B0604020202020204" pitchFamily="34" charset="0"/>
              </a:rPr>
              <a:t>A solução?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pt-PT" sz="2800" dirty="0">
                <a:ea typeface="Verdana" panose="020B0604030504040204" pitchFamily="34" charset="0"/>
                <a:cs typeface="Arial" panose="020B0604020202020204" pitchFamily="34" charset="0"/>
              </a:rPr>
              <a:t>Procurar </a:t>
            </a:r>
            <a:r>
              <a:rPr lang="pt-PT" sz="2800" b="1" dirty="0">
                <a:ea typeface="Verdana" panose="020B0604030504040204" pitchFamily="34" charset="0"/>
                <a:cs typeface="Arial" panose="020B0604020202020204" pitchFamily="34" charset="0"/>
              </a:rPr>
              <a:t>preservar</a:t>
            </a:r>
            <a:r>
              <a:rPr lang="pt-PT" sz="2800" dirty="0">
                <a:ea typeface="Verdana" panose="020B0604030504040204" pitchFamily="34" charset="0"/>
                <a:cs typeface="Arial" panose="020B0604020202020204" pitchFamily="34" charset="0"/>
              </a:rPr>
              <a:t> os dados informáticos</a:t>
            </a:r>
          </a:p>
          <a:p>
            <a:pPr algn="ctr">
              <a:defRPr/>
            </a:pPr>
            <a:endParaRPr lang="en-GB" altLang="en-US" sz="2400" dirty="0">
              <a:ea typeface="Verdana" panose="020B0604030504040204" pitchFamily="34" charset="0"/>
              <a:cs typeface="Arial" panose="020B0604020202020204" pitchFamily="34" charset="0"/>
            </a:endParaRPr>
          </a:p>
          <a:p>
            <a:pPr algn="ctr">
              <a:buNone/>
            </a:pPr>
            <a:r>
              <a:rPr lang="pt-PT" sz="2200" b="1" dirty="0"/>
              <a:t>Artigo 29.º – Preservação expedita de dados informatizados armazenados</a:t>
            </a:r>
          </a:p>
          <a:p>
            <a:pPr algn="ctr">
              <a:buNone/>
            </a:pPr>
            <a:endParaRPr lang="en-GB" sz="2200" b="1" dirty="0"/>
          </a:p>
          <a:p>
            <a:pPr algn="just">
              <a:buNone/>
            </a:pPr>
            <a:r>
              <a:rPr lang="pt-PT" sz="2200" dirty="0"/>
              <a:t>1 Uma Parte pode pedir a outra Parte que ordene ou obtenha de outra forma a </a:t>
            </a:r>
            <a:r>
              <a:rPr lang="pt-PT" sz="2200" b="1" dirty="0">
                <a:solidFill>
                  <a:srgbClr val="FF0000"/>
                </a:solidFill>
              </a:rPr>
              <a:t>preservação expedita dos dados</a:t>
            </a:r>
            <a:r>
              <a:rPr lang="pt-PT" sz="2200" dirty="0"/>
              <a:t> armazenados por meio de um sistema informático, que se encontre no território dessa outra Parte, e </a:t>
            </a:r>
            <a:r>
              <a:rPr lang="pt-PT" sz="2200" b="1" dirty="0">
                <a:solidFill>
                  <a:srgbClr val="FF0000"/>
                </a:solidFill>
              </a:rPr>
              <a:t>relativamente aos quais a Parte requerente</a:t>
            </a:r>
            <a:r>
              <a:rPr lang="pt-PT" sz="2200" dirty="0"/>
              <a:t> </a:t>
            </a:r>
            <a:r>
              <a:rPr lang="pt-PT" sz="2200" b="1" dirty="0">
                <a:solidFill>
                  <a:srgbClr val="FF0000"/>
                </a:solidFill>
              </a:rPr>
              <a:t>pretenda apresentar um pedido </a:t>
            </a:r>
            <a:r>
              <a:rPr lang="pt-PT" sz="2200" dirty="0"/>
              <a:t>de assistência mútua para fins de busca ou de acesso similar, apreensão ou obtenção por meio similar, ou divulgação dos dados.</a:t>
            </a:r>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pt-PT"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pt-PT" sz="3200" b="1" dirty="0"/>
              <a:t>Questionário</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pt-PT"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63648553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14652</TotalTime>
  <Words>7312</Words>
  <Application>Microsoft Office PowerPoint</Application>
  <PresentationFormat>On-screen Show (4:3)</PresentationFormat>
  <Paragraphs>690</Paragraphs>
  <Slides>39</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Arial</vt:lpstr>
      <vt:lpstr>Arial Narrow</vt:lpstr>
      <vt:lpstr>Calibri</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msmtrad</cp:lastModifiedBy>
  <cp:revision>410</cp:revision>
  <dcterms:created xsi:type="dcterms:W3CDTF">2012-01-25T15:22:10Z</dcterms:created>
  <dcterms:modified xsi:type="dcterms:W3CDTF">2021-10-05T21:50:08Z</dcterms:modified>
</cp:coreProperties>
</file>